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4" r:id="rId9"/>
    <p:sldId id="263" r:id="rId1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500"/>
    <a:srgbClr val="E32585"/>
    <a:srgbClr val="E225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28"/>
    <p:restoredTop sz="94674"/>
  </p:normalViewPr>
  <p:slideViewPr>
    <p:cSldViewPr snapToGrid="0" snapToObjects="1">
      <p:cViewPr varScale="1">
        <p:scale>
          <a:sx n="63" d="100"/>
          <a:sy n="63" d="100"/>
        </p:scale>
        <p:origin x="95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BC88AF-3DE8-2A4E-9E40-32EB40CF437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E0CAE41-C325-3A4E-A36B-00B95C221C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78CDABB-0C48-2444-8548-79D48077A587}"/>
              </a:ext>
            </a:extLst>
          </p:cNvPr>
          <p:cNvSpPr>
            <a:spLocks noGrp="1"/>
          </p:cNvSpPr>
          <p:nvPr>
            <p:ph type="dt" sz="half" idx="10"/>
          </p:nvPr>
        </p:nvSpPr>
        <p:spPr/>
        <p:txBody>
          <a:bodyPr/>
          <a:lstStyle/>
          <a:p>
            <a:fld id="{A8D380CD-7193-2E4A-AFF9-4ABC55AE7B9C}" type="datetimeFigureOut">
              <a:rPr lang="it-IT" smtClean="0"/>
              <a:t>24/11/2023</a:t>
            </a:fld>
            <a:endParaRPr lang="it-IT"/>
          </a:p>
        </p:txBody>
      </p:sp>
      <p:sp>
        <p:nvSpPr>
          <p:cNvPr id="5" name="Segnaposto piè di pagina 4">
            <a:extLst>
              <a:ext uri="{FF2B5EF4-FFF2-40B4-BE49-F238E27FC236}">
                <a16:creationId xmlns:a16="http://schemas.microsoft.com/office/drawing/2014/main" id="{066F09B7-D718-FA49-9CB2-FF85670E98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3A15569-C487-A544-90C2-67CF431E70BB}"/>
              </a:ext>
            </a:extLst>
          </p:cNvPr>
          <p:cNvSpPr>
            <a:spLocks noGrp="1"/>
          </p:cNvSpPr>
          <p:nvPr>
            <p:ph type="sldNum" sz="quarter" idx="12"/>
          </p:nvPr>
        </p:nvSpPr>
        <p:spPr/>
        <p:txBody>
          <a:bodyPr/>
          <a:lstStyle/>
          <a:p>
            <a:fld id="{5738D4D5-115D-1545-B302-B6E42C44E91B}" type="slidenum">
              <a:rPr lang="it-IT" smtClean="0"/>
              <a:t>‹N›</a:t>
            </a:fld>
            <a:endParaRPr lang="it-IT"/>
          </a:p>
        </p:txBody>
      </p:sp>
    </p:spTree>
    <p:extLst>
      <p:ext uri="{BB962C8B-B14F-4D97-AF65-F5344CB8AC3E}">
        <p14:creationId xmlns:p14="http://schemas.microsoft.com/office/powerpoint/2010/main" val="1288278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BB5337-4E6E-B34C-A128-34E2EADCC14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8EF89C9-B1CD-AF47-ACA1-0966BB1EB8C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BA1D80B-3685-2E42-9B8B-8028686DE99C}"/>
              </a:ext>
            </a:extLst>
          </p:cNvPr>
          <p:cNvSpPr>
            <a:spLocks noGrp="1"/>
          </p:cNvSpPr>
          <p:nvPr>
            <p:ph type="dt" sz="half" idx="10"/>
          </p:nvPr>
        </p:nvSpPr>
        <p:spPr/>
        <p:txBody>
          <a:bodyPr/>
          <a:lstStyle/>
          <a:p>
            <a:fld id="{A8D380CD-7193-2E4A-AFF9-4ABC55AE7B9C}" type="datetimeFigureOut">
              <a:rPr lang="it-IT" smtClean="0"/>
              <a:t>24/11/2023</a:t>
            </a:fld>
            <a:endParaRPr lang="it-IT"/>
          </a:p>
        </p:txBody>
      </p:sp>
      <p:sp>
        <p:nvSpPr>
          <p:cNvPr id="5" name="Segnaposto piè di pagina 4">
            <a:extLst>
              <a:ext uri="{FF2B5EF4-FFF2-40B4-BE49-F238E27FC236}">
                <a16:creationId xmlns:a16="http://schemas.microsoft.com/office/drawing/2014/main" id="{81AAC6E6-235F-F341-BE3A-58F9BBDEABE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21CAAE0-CCEA-9A43-A815-F99F13E7BD2C}"/>
              </a:ext>
            </a:extLst>
          </p:cNvPr>
          <p:cNvSpPr>
            <a:spLocks noGrp="1"/>
          </p:cNvSpPr>
          <p:nvPr>
            <p:ph type="sldNum" sz="quarter" idx="12"/>
          </p:nvPr>
        </p:nvSpPr>
        <p:spPr/>
        <p:txBody>
          <a:bodyPr/>
          <a:lstStyle/>
          <a:p>
            <a:fld id="{5738D4D5-115D-1545-B302-B6E42C44E91B}" type="slidenum">
              <a:rPr lang="it-IT" smtClean="0"/>
              <a:t>‹N›</a:t>
            </a:fld>
            <a:endParaRPr lang="it-IT"/>
          </a:p>
        </p:txBody>
      </p:sp>
    </p:spTree>
    <p:extLst>
      <p:ext uri="{BB962C8B-B14F-4D97-AF65-F5344CB8AC3E}">
        <p14:creationId xmlns:p14="http://schemas.microsoft.com/office/powerpoint/2010/main" val="2486747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8DFA370-6D3E-C544-8E6B-F60AFD131E3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1142523-0A2F-D242-A6EC-F1159E0447C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AF436C3-F304-FB48-A733-77F556789E6E}"/>
              </a:ext>
            </a:extLst>
          </p:cNvPr>
          <p:cNvSpPr>
            <a:spLocks noGrp="1"/>
          </p:cNvSpPr>
          <p:nvPr>
            <p:ph type="dt" sz="half" idx="10"/>
          </p:nvPr>
        </p:nvSpPr>
        <p:spPr/>
        <p:txBody>
          <a:bodyPr/>
          <a:lstStyle/>
          <a:p>
            <a:fld id="{A8D380CD-7193-2E4A-AFF9-4ABC55AE7B9C}" type="datetimeFigureOut">
              <a:rPr lang="it-IT" smtClean="0"/>
              <a:t>24/11/2023</a:t>
            </a:fld>
            <a:endParaRPr lang="it-IT"/>
          </a:p>
        </p:txBody>
      </p:sp>
      <p:sp>
        <p:nvSpPr>
          <p:cNvPr id="5" name="Segnaposto piè di pagina 4">
            <a:extLst>
              <a:ext uri="{FF2B5EF4-FFF2-40B4-BE49-F238E27FC236}">
                <a16:creationId xmlns:a16="http://schemas.microsoft.com/office/drawing/2014/main" id="{F9F4DFDB-C989-6340-A855-8DF212F82B1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DC437BF-7128-8041-9A00-B2F9A8BFD55F}"/>
              </a:ext>
            </a:extLst>
          </p:cNvPr>
          <p:cNvSpPr>
            <a:spLocks noGrp="1"/>
          </p:cNvSpPr>
          <p:nvPr>
            <p:ph type="sldNum" sz="quarter" idx="12"/>
          </p:nvPr>
        </p:nvSpPr>
        <p:spPr/>
        <p:txBody>
          <a:bodyPr/>
          <a:lstStyle/>
          <a:p>
            <a:fld id="{5738D4D5-115D-1545-B302-B6E42C44E91B}" type="slidenum">
              <a:rPr lang="it-IT" smtClean="0"/>
              <a:t>‹N›</a:t>
            </a:fld>
            <a:endParaRPr lang="it-IT"/>
          </a:p>
        </p:txBody>
      </p:sp>
    </p:spTree>
    <p:extLst>
      <p:ext uri="{BB962C8B-B14F-4D97-AF65-F5344CB8AC3E}">
        <p14:creationId xmlns:p14="http://schemas.microsoft.com/office/powerpoint/2010/main" val="2844530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E8ABB-F9AC-794E-A881-3672C0B0031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4646317-9E95-E647-BBF2-856E0201D5A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FCB4DBA-23F2-1442-A0C9-5879402C2319}"/>
              </a:ext>
            </a:extLst>
          </p:cNvPr>
          <p:cNvSpPr>
            <a:spLocks noGrp="1"/>
          </p:cNvSpPr>
          <p:nvPr>
            <p:ph type="dt" sz="half" idx="10"/>
          </p:nvPr>
        </p:nvSpPr>
        <p:spPr/>
        <p:txBody>
          <a:bodyPr/>
          <a:lstStyle/>
          <a:p>
            <a:fld id="{A8D380CD-7193-2E4A-AFF9-4ABC55AE7B9C}" type="datetimeFigureOut">
              <a:rPr lang="it-IT" smtClean="0"/>
              <a:t>24/11/2023</a:t>
            </a:fld>
            <a:endParaRPr lang="it-IT"/>
          </a:p>
        </p:txBody>
      </p:sp>
      <p:sp>
        <p:nvSpPr>
          <p:cNvPr id="5" name="Segnaposto piè di pagina 4">
            <a:extLst>
              <a:ext uri="{FF2B5EF4-FFF2-40B4-BE49-F238E27FC236}">
                <a16:creationId xmlns:a16="http://schemas.microsoft.com/office/drawing/2014/main" id="{469A1DBB-630E-524C-9F19-8C5C4866AD5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1E9012-ED46-B64B-A7A2-6DB3FDFB9DF7}"/>
              </a:ext>
            </a:extLst>
          </p:cNvPr>
          <p:cNvSpPr>
            <a:spLocks noGrp="1"/>
          </p:cNvSpPr>
          <p:nvPr>
            <p:ph type="sldNum" sz="quarter" idx="12"/>
          </p:nvPr>
        </p:nvSpPr>
        <p:spPr/>
        <p:txBody>
          <a:bodyPr/>
          <a:lstStyle/>
          <a:p>
            <a:fld id="{5738D4D5-115D-1545-B302-B6E42C44E91B}" type="slidenum">
              <a:rPr lang="it-IT" smtClean="0"/>
              <a:t>‹N›</a:t>
            </a:fld>
            <a:endParaRPr lang="it-IT"/>
          </a:p>
        </p:txBody>
      </p:sp>
    </p:spTree>
    <p:extLst>
      <p:ext uri="{BB962C8B-B14F-4D97-AF65-F5344CB8AC3E}">
        <p14:creationId xmlns:p14="http://schemas.microsoft.com/office/powerpoint/2010/main" val="352977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190029-85ED-2B44-99FD-AD5B653466B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C909276-E47A-0441-8F3A-A51C37D57E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6E1592BC-F5BB-BD4F-9856-0FC427A12952}"/>
              </a:ext>
            </a:extLst>
          </p:cNvPr>
          <p:cNvSpPr>
            <a:spLocks noGrp="1"/>
          </p:cNvSpPr>
          <p:nvPr>
            <p:ph type="dt" sz="half" idx="10"/>
          </p:nvPr>
        </p:nvSpPr>
        <p:spPr/>
        <p:txBody>
          <a:bodyPr/>
          <a:lstStyle/>
          <a:p>
            <a:fld id="{A8D380CD-7193-2E4A-AFF9-4ABC55AE7B9C}" type="datetimeFigureOut">
              <a:rPr lang="it-IT" smtClean="0"/>
              <a:t>24/11/2023</a:t>
            </a:fld>
            <a:endParaRPr lang="it-IT"/>
          </a:p>
        </p:txBody>
      </p:sp>
      <p:sp>
        <p:nvSpPr>
          <p:cNvPr id="5" name="Segnaposto piè di pagina 4">
            <a:extLst>
              <a:ext uri="{FF2B5EF4-FFF2-40B4-BE49-F238E27FC236}">
                <a16:creationId xmlns:a16="http://schemas.microsoft.com/office/drawing/2014/main" id="{31E20B55-A64B-E74B-B387-974031EDFB1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BC0419C-B3D3-3B4D-9781-A1418A20A184}"/>
              </a:ext>
            </a:extLst>
          </p:cNvPr>
          <p:cNvSpPr>
            <a:spLocks noGrp="1"/>
          </p:cNvSpPr>
          <p:nvPr>
            <p:ph type="sldNum" sz="quarter" idx="12"/>
          </p:nvPr>
        </p:nvSpPr>
        <p:spPr/>
        <p:txBody>
          <a:bodyPr/>
          <a:lstStyle/>
          <a:p>
            <a:fld id="{5738D4D5-115D-1545-B302-B6E42C44E91B}" type="slidenum">
              <a:rPr lang="it-IT" smtClean="0"/>
              <a:t>‹N›</a:t>
            </a:fld>
            <a:endParaRPr lang="it-IT"/>
          </a:p>
        </p:txBody>
      </p:sp>
    </p:spTree>
    <p:extLst>
      <p:ext uri="{BB962C8B-B14F-4D97-AF65-F5344CB8AC3E}">
        <p14:creationId xmlns:p14="http://schemas.microsoft.com/office/powerpoint/2010/main" val="43168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8F29D-0EE9-B94F-86FE-3E70D97CB4A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7283CC3-F04D-E94A-8859-E111A029D41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C0A8530-5301-A942-A56B-A09196DCE68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F71D6BC-6C54-E949-89E6-69CFB0681505}"/>
              </a:ext>
            </a:extLst>
          </p:cNvPr>
          <p:cNvSpPr>
            <a:spLocks noGrp="1"/>
          </p:cNvSpPr>
          <p:nvPr>
            <p:ph type="dt" sz="half" idx="10"/>
          </p:nvPr>
        </p:nvSpPr>
        <p:spPr/>
        <p:txBody>
          <a:bodyPr/>
          <a:lstStyle/>
          <a:p>
            <a:fld id="{A8D380CD-7193-2E4A-AFF9-4ABC55AE7B9C}" type="datetimeFigureOut">
              <a:rPr lang="it-IT" smtClean="0"/>
              <a:t>24/11/2023</a:t>
            </a:fld>
            <a:endParaRPr lang="it-IT"/>
          </a:p>
        </p:txBody>
      </p:sp>
      <p:sp>
        <p:nvSpPr>
          <p:cNvPr id="6" name="Segnaposto piè di pagina 5">
            <a:extLst>
              <a:ext uri="{FF2B5EF4-FFF2-40B4-BE49-F238E27FC236}">
                <a16:creationId xmlns:a16="http://schemas.microsoft.com/office/drawing/2014/main" id="{81E83BA2-1E00-CA49-8B3C-BC0189E97AE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06B0DB1-1C4B-F846-A890-86EF24D880BB}"/>
              </a:ext>
            </a:extLst>
          </p:cNvPr>
          <p:cNvSpPr>
            <a:spLocks noGrp="1"/>
          </p:cNvSpPr>
          <p:nvPr>
            <p:ph type="sldNum" sz="quarter" idx="12"/>
          </p:nvPr>
        </p:nvSpPr>
        <p:spPr/>
        <p:txBody>
          <a:bodyPr/>
          <a:lstStyle/>
          <a:p>
            <a:fld id="{5738D4D5-115D-1545-B302-B6E42C44E91B}" type="slidenum">
              <a:rPr lang="it-IT" smtClean="0"/>
              <a:t>‹N›</a:t>
            </a:fld>
            <a:endParaRPr lang="it-IT"/>
          </a:p>
        </p:txBody>
      </p:sp>
    </p:spTree>
    <p:extLst>
      <p:ext uri="{BB962C8B-B14F-4D97-AF65-F5344CB8AC3E}">
        <p14:creationId xmlns:p14="http://schemas.microsoft.com/office/powerpoint/2010/main" val="187835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933305-486D-1C4C-ACB6-8ABE5346EE8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D3937A5-7FE8-644C-82B4-E6362B9922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0C27127-E676-9A42-A880-B7EE202D6F9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628A12A-920E-F441-A0E5-2D8946988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8F0C95F-5505-8143-BB6C-EE18BCA4C3C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C08578D-7CB7-8C48-AC4F-463127417EC4}"/>
              </a:ext>
            </a:extLst>
          </p:cNvPr>
          <p:cNvSpPr>
            <a:spLocks noGrp="1"/>
          </p:cNvSpPr>
          <p:nvPr>
            <p:ph type="dt" sz="half" idx="10"/>
          </p:nvPr>
        </p:nvSpPr>
        <p:spPr/>
        <p:txBody>
          <a:bodyPr/>
          <a:lstStyle/>
          <a:p>
            <a:fld id="{A8D380CD-7193-2E4A-AFF9-4ABC55AE7B9C}" type="datetimeFigureOut">
              <a:rPr lang="it-IT" smtClean="0"/>
              <a:t>24/11/2023</a:t>
            </a:fld>
            <a:endParaRPr lang="it-IT"/>
          </a:p>
        </p:txBody>
      </p:sp>
      <p:sp>
        <p:nvSpPr>
          <p:cNvPr id="8" name="Segnaposto piè di pagina 7">
            <a:extLst>
              <a:ext uri="{FF2B5EF4-FFF2-40B4-BE49-F238E27FC236}">
                <a16:creationId xmlns:a16="http://schemas.microsoft.com/office/drawing/2014/main" id="{54248CB9-1486-5548-ADB9-F042CBCCB71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456C52B-892A-3240-9C2D-865206D94619}"/>
              </a:ext>
            </a:extLst>
          </p:cNvPr>
          <p:cNvSpPr>
            <a:spLocks noGrp="1"/>
          </p:cNvSpPr>
          <p:nvPr>
            <p:ph type="sldNum" sz="quarter" idx="12"/>
          </p:nvPr>
        </p:nvSpPr>
        <p:spPr/>
        <p:txBody>
          <a:bodyPr/>
          <a:lstStyle/>
          <a:p>
            <a:fld id="{5738D4D5-115D-1545-B302-B6E42C44E91B}" type="slidenum">
              <a:rPr lang="it-IT" smtClean="0"/>
              <a:t>‹N›</a:t>
            </a:fld>
            <a:endParaRPr lang="it-IT"/>
          </a:p>
        </p:txBody>
      </p:sp>
    </p:spTree>
    <p:extLst>
      <p:ext uri="{BB962C8B-B14F-4D97-AF65-F5344CB8AC3E}">
        <p14:creationId xmlns:p14="http://schemas.microsoft.com/office/powerpoint/2010/main" val="84212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A2A9C2-5D50-9B4F-B395-BC7F357DA36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4DA7651-490A-0A4D-883B-E0DD4D78DAAB}"/>
              </a:ext>
            </a:extLst>
          </p:cNvPr>
          <p:cNvSpPr>
            <a:spLocks noGrp="1"/>
          </p:cNvSpPr>
          <p:nvPr>
            <p:ph type="dt" sz="half" idx="10"/>
          </p:nvPr>
        </p:nvSpPr>
        <p:spPr/>
        <p:txBody>
          <a:bodyPr/>
          <a:lstStyle/>
          <a:p>
            <a:fld id="{A8D380CD-7193-2E4A-AFF9-4ABC55AE7B9C}" type="datetimeFigureOut">
              <a:rPr lang="it-IT" smtClean="0"/>
              <a:t>24/11/2023</a:t>
            </a:fld>
            <a:endParaRPr lang="it-IT"/>
          </a:p>
        </p:txBody>
      </p:sp>
      <p:sp>
        <p:nvSpPr>
          <p:cNvPr id="4" name="Segnaposto piè di pagina 3">
            <a:extLst>
              <a:ext uri="{FF2B5EF4-FFF2-40B4-BE49-F238E27FC236}">
                <a16:creationId xmlns:a16="http://schemas.microsoft.com/office/drawing/2014/main" id="{27775B44-0306-0649-AE2E-DA93BD0FE48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9C9D676-716A-EB4B-A81C-3C83719403E2}"/>
              </a:ext>
            </a:extLst>
          </p:cNvPr>
          <p:cNvSpPr>
            <a:spLocks noGrp="1"/>
          </p:cNvSpPr>
          <p:nvPr>
            <p:ph type="sldNum" sz="quarter" idx="12"/>
          </p:nvPr>
        </p:nvSpPr>
        <p:spPr/>
        <p:txBody>
          <a:bodyPr/>
          <a:lstStyle/>
          <a:p>
            <a:fld id="{5738D4D5-115D-1545-B302-B6E42C44E91B}" type="slidenum">
              <a:rPr lang="it-IT" smtClean="0"/>
              <a:t>‹N›</a:t>
            </a:fld>
            <a:endParaRPr lang="it-IT"/>
          </a:p>
        </p:txBody>
      </p:sp>
    </p:spTree>
    <p:extLst>
      <p:ext uri="{BB962C8B-B14F-4D97-AF65-F5344CB8AC3E}">
        <p14:creationId xmlns:p14="http://schemas.microsoft.com/office/powerpoint/2010/main" val="1427140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513375B-8BF7-E440-821D-F06F4AEE0E38}"/>
              </a:ext>
            </a:extLst>
          </p:cNvPr>
          <p:cNvSpPr>
            <a:spLocks noGrp="1"/>
          </p:cNvSpPr>
          <p:nvPr>
            <p:ph type="dt" sz="half" idx="10"/>
          </p:nvPr>
        </p:nvSpPr>
        <p:spPr/>
        <p:txBody>
          <a:bodyPr/>
          <a:lstStyle/>
          <a:p>
            <a:fld id="{A8D380CD-7193-2E4A-AFF9-4ABC55AE7B9C}" type="datetimeFigureOut">
              <a:rPr lang="it-IT" smtClean="0"/>
              <a:t>24/11/2023</a:t>
            </a:fld>
            <a:endParaRPr lang="it-IT"/>
          </a:p>
        </p:txBody>
      </p:sp>
      <p:sp>
        <p:nvSpPr>
          <p:cNvPr id="3" name="Segnaposto piè di pagina 2">
            <a:extLst>
              <a:ext uri="{FF2B5EF4-FFF2-40B4-BE49-F238E27FC236}">
                <a16:creationId xmlns:a16="http://schemas.microsoft.com/office/drawing/2014/main" id="{BDCC0911-7E87-9A4B-89E6-4DA690FC058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D4C65A1-1C1C-7040-8BE7-A49F61D24229}"/>
              </a:ext>
            </a:extLst>
          </p:cNvPr>
          <p:cNvSpPr>
            <a:spLocks noGrp="1"/>
          </p:cNvSpPr>
          <p:nvPr>
            <p:ph type="sldNum" sz="quarter" idx="12"/>
          </p:nvPr>
        </p:nvSpPr>
        <p:spPr/>
        <p:txBody>
          <a:bodyPr/>
          <a:lstStyle/>
          <a:p>
            <a:fld id="{5738D4D5-115D-1545-B302-B6E42C44E91B}" type="slidenum">
              <a:rPr lang="it-IT" smtClean="0"/>
              <a:t>‹N›</a:t>
            </a:fld>
            <a:endParaRPr lang="it-IT"/>
          </a:p>
        </p:txBody>
      </p:sp>
    </p:spTree>
    <p:extLst>
      <p:ext uri="{BB962C8B-B14F-4D97-AF65-F5344CB8AC3E}">
        <p14:creationId xmlns:p14="http://schemas.microsoft.com/office/powerpoint/2010/main" val="3201057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FD4C89-817A-D846-9DA2-6ABDBBAA614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4459B27-1AEE-DE44-8C81-3423A14203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FBCAD23-1991-9E4B-BCF9-5B0AD8A3D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2F58ABD-FBFC-9E49-869C-732F7CD192B1}"/>
              </a:ext>
            </a:extLst>
          </p:cNvPr>
          <p:cNvSpPr>
            <a:spLocks noGrp="1"/>
          </p:cNvSpPr>
          <p:nvPr>
            <p:ph type="dt" sz="half" idx="10"/>
          </p:nvPr>
        </p:nvSpPr>
        <p:spPr/>
        <p:txBody>
          <a:bodyPr/>
          <a:lstStyle/>
          <a:p>
            <a:fld id="{A8D380CD-7193-2E4A-AFF9-4ABC55AE7B9C}" type="datetimeFigureOut">
              <a:rPr lang="it-IT" smtClean="0"/>
              <a:t>24/11/2023</a:t>
            </a:fld>
            <a:endParaRPr lang="it-IT"/>
          </a:p>
        </p:txBody>
      </p:sp>
      <p:sp>
        <p:nvSpPr>
          <p:cNvPr id="6" name="Segnaposto piè di pagina 5">
            <a:extLst>
              <a:ext uri="{FF2B5EF4-FFF2-40B4-BE49-F238E27FC236}">
                <a16:creationId xmlns:a16="http://schemas.microsoft.com/office/drawing/2014/main" id="{22048717-91E7-C746-B278-DF41F6C991B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1E0CDC0-EAC4-E546-9346-63D416993DCB}"/>
              </a:ext>
            </a:extLst>
          </p:cNvPr>
          <p:cNvSpPr>
            <a:spLocks noGrp="1"/>
          </p:cNvSpPr>
          <p:nvPr>
            <p:ph type="sldNum" sz="quarter" idx="12"/>
          </p:nvPr>
        </p:nvSpPr>
        <p:spPr/>
        <p:txBody>
          <a:bodyPr/>
          <a:lstStyle/>
          <a:p>
            <a:fld id="{5738D4D5-115D-1545-B302-B6E42C44E91B}" type="slidenum">
              <a:rPr lang="it-IT" smtClean="0"/>
              <a:t>‹N›</a:t>
            </a:fld>
            <a:endParaRPr lang="it-IT"/>
          </a:p>
        </p:txBody>
      </p:sp>
    </p:spTree>
    <p:extLst>
      <p:ext uri="{BB962C8B-B14F-4D97-AF65-F5344CB8AC3E}">
        <p14:creationId xmlns:p14="http://schemas.microsoft.com/office/powerpoint/2010/main" val="344049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176CEB-EBE9-5947-B899-256E5D91086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0EF0FA0-3FF9-BA46-BFAA-8960B0C978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5079C62-5DF7-9949-81A7-DF455CCE5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1EC56DD-FEF2-AB4A-83E2-C43AC60BE8BB}"/>
              </a:ext>
            </a:extLst>
          </p:cNvPr>
          <p:cNvSpPr>
            <a:spLocks noGrp="1"/>
          </p:cNvSpPr>
          <p:nvPr>
            <p:ph type="dt" sz="half" idx="10"/>
          </p:nvPr>
        </p:nvSpPr>
        <p:spPr/>
        <p:txBody>
          <a:bodyPr/>
          <a:lstStyle/>
          <a:p>
            <a:fld id="{A8D380CD-7193-2E4A-AFF9-4ABC55AE7B9C}" type="datetimeFigureOut">
              <a:rPr lang="it-IT" smtClean="0"/>
              <a:t>24/11/2023</a:t>
            </a:fld>
            <a:endParaRPr lang="it-IT"/>
          </a:p>
        </p:txBody>
      </p:sp>
      <p:sp>
        <p:nvSpPr>
          <p:cNvPr id="6" name="Segnaposto piè di pagina 5">
            <a:extLst>
              <a:ext uri="{FF2B5EF4-FFF2-40B4-BE49-F238E27FC236}">
                <a16:creationId xmlns:a16="http://schemas.microsoft.com/office/drawing/2014/main" id="{AE197953-B37B-C240-83C0-989BEA10BE8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BDE3AD1-7A85-1540-8EFA-A4B9CD2A3EE2}"/>
              </a:ext>
            </a:extLst>
          </p:cNvPr>
          <p:cNvSpPr>
            <a:spLocks noGrp="1"/>
          </p:cNvSpPr>
          <p:nvPr>
            <p:ph type="sldNum" sz="quarter" idx="12"/>
          </p:nvPr>
        </p:nvSpPr>
        <p:spPr/>
        <p:txBody>
          <a:bodyPr/>
          <a:lstStyle/>
          <a:p>
            <a:fld id="{5738D4D5-115D-1545-B302-B6E42C44E91B}" type="slidenum">
              <a:rPr lang="it-IT" smtClean="0"/>
              <a:t>‹N›</a:t>
            </a:fld>
            <a:endParaRPr lang="it-IT"/>
          </a:p>
        </p:txBody>
      </p:sp>
    </p:spTree>
    <p:extLst>
      <p:ext uri="{BB962C8B-B14F-4D97-AF65-F5344CB8AC3E}">
        <p14:creationId xmlns:p14="http://schemas.microsoft.com/office/powerpoint/2010/main" val="172204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7D5EBF9-D330-D244-9C50-8115078EB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6DF5460-63FD-694E-B595-8B7FBE2AEA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553FCA9-DAA6-3D44-BB57-EF54A0F0CD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D380CD-7193-2E4A-AFF9-4ABC55AE7B9C}" type="datetimeFigureOut">
              <a:rPr lang="it-IT" smtClean="0"/>
              <a:t>24/11/2023</a:t>
            </a:fld>
            <a:endParaRPr lang="it-IT"/>
          </a:p>
        </p:txBody>
      </p:sp>
      <p:sp>
        <p:nvSpPr>
          <p:cNvPr id="5" name="Segnaposto piè di pagina 4">
            <a:extLst>
              <a:ext uri="{FF2B5EF4-FFF2-40B4-BE49-F238E27FC236}">
                <a16:creationId xmlns:a16="http://schemas.microsoft.com/office/drawing/2014/main" id="{4A30CC5B-A8B6-7D4B-BF06-EDE88E6F5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27B7D6D-B265-9443-9E68-3716F6A9C6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8D4D5-115D-1545-B302-B6E42C44E91B}" type="slidenum">
              <a:rPr lang="it-IT" smtClean="0"/>
              <a:t>‹N›</a:t>
            </a:fld>
            <a:endParaRPr lang="it-IT"/>
          </a:p>
        </p:txBody>
      </p:sp>
    </p:spTree>
    <p:extLst>
      <p:ext uri="{BB962C8B-B14F-4D97-AF65-F5344CB8AC3E}">
        <p14:creationId xmlns:p14="http://schemas.microsoft.com/office/powerpoint/2010/main" val="3235839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500"/>
        </a:solid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CFC82901-735F-034A-A9B2-8B370D9FFD4A}"/>
              </a:ext>
            </a:extLst>
          </p:cNvPr>
          <p:cNvSpPr>
            <a:spLocks noGrp="1"/>
          </p:cNvSpPr>
          <p:nvPr>
            <p:ph type="subTitle" idx="1"/>
          </p:nvPr>
        </p:nvSpPr>
        <p:spPr>
          <a:xfrm>
            <a:off x="1524000" y="3602038"/>
            <a:ext cx="9144000" cy="460296"/>
          </a:xfrm>
        </p:spPr>
        <p:txBody>
          <a:bodyPr/>
          <a:lstStyle/>
          <a:p>
            <a:r>
              <a:rPr lang="it-IT" dirty="0">
                <a:latin typeface="Cooper Black" panose="0208090404030B020404" pitchFamily="18" charset="77"/>
              </a:rPr>
              <a:t>Presenta le proprie attività per il Sociale</a:t>
            </a:r>
          </a:p>
        </p:txBody>
      </p:sp>
      <p:pic>
        <p:nvPicPr>
          <p:cNvPr id="5" name="Immagine 4">
            <a:extLst>
              <a:ext uri="{FF2B5EF4-FFF2-40B4-BE49-F238E27FC236}">
                <a16:creationId xmlns:a16="http://schemas.microsoft.com/office/drawing/2014/main" id="{9317C66B-564B-2748-B00D-E1D9979D4F57}"/>
              </a:ext>
            </a:extLst>
          </p:cNvPr>
          <p:cNvPicPr>
            <a:picLocks noChangeAspect="1"/>
          </p:cNvPicPr>
          <p:nvPr/>
        </p:nvPicPr>
        <p:blipFill>
          <a:blip r:embed="rId2"/>
          <a:stretch>
            <a:fillRect/>
          </a:stretch>
        </p:blipFill>
        <p:spPr>
          <a:xfrm>
            <a:off x="3268685" y="2202195"/>
            <a:ext cx="5654630" cy="1399843"/>
          </a:xfrm>
          <a:prstGeom prst="rect">
            <a:avLst/>
          </a:prstGeom>
        </p:spPr>
      </p:pic>
      <p:sp>
        <p:nvSpPr>
          <p:cNvPr id="8" name="Rettangolo 7">
            <a:extLst>
              <a:ext uri="{FF2B5EF4-FFF2-40B4-BE49-F238E27FC236}">
                <a16:creationId xmlns:a16="http://schemas.microsoft.com/office/drawing/2014/main" id="{664858CC-C3F6-274C-B221-0F36735BFDB2}"/>
              </a:ext>
            </a:extLst>
          </p:cNvPr>
          <p:cNvSpPr/>
          <p:nvPr/>
        </p:nvSpPr>
        <p:spPr>
          <a:xfrm>
            <a:off x="0" y="6053328"/>
            <a:ext cx="12192000" cy="804672"/>
          </a:xfrm>
          <a:prstGeom prst="rect">
            <a:avLst/>
          </a:prstGeom>
          <a:solidFill>
            <a:srgbClr val="E32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Sottotitolo 2">
            <a:extLst>
              <a:ext uri="{FF2B5EF4-FFF2-40B4-BE49-F238E27FC236}">
                <a16:creationId xmlns:a16="http://schemas.microsoft.com/office/drawing/2014/main" id="{1406DA13-554A-9C4D-BFD1-C2E52B1337AA}"/>
              </a:ext>
            </a:extLst>
          </p:cNvPr>
          <p:cNvSpPr txBox="1">
            <a:spLocks/>
          </p:cNvSpPr>
          <p:nvPr/>
        </p:nvSpPr>
        <p:spPr>
          <a:xfrm>
            <a:off x="4884234" y="6225516"/>
            <a:ext cx="2423532" cy="460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dirty="0" err="1">
                <a:solidFill>
                  <a:schemeClr val="bg1"/>
                </a:solidFill>
                <a:latin typeface="Helvetica" pitchFamily="2" charset="0"/>
              </a:rPr>
              <a:t>zerografica.com</a:t>
            </a:r>
            <a:endParaRPr lang="it-IT" dirty="0">
              <a:solidFill>
                <a:schemeClr val="bg1"/>
              </a:solidFill>
              <a:latin typeface="Helvetica" pitchFamily="2" charset="0"/>
            </a:endParaRPr>
          </a:p>
        </p:txBody>
      </p:sp>
    </p:spTree>
    <p:extLst>
      <p:ext uri="{BB962C8B-B14F-4D97-AF65-F5344CB8AC3E}">
        <p14:creationId xmlns:p14="http://schemas.microsoft.com/office/powerpoint/2010/main" val="2813829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50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E6542E-1D7B-3B40-9764-5299D4B1AFE0}"/>
              </a:ext>
            </a:extLst>
          </p:cNvPr>
          <p:cNvSpPr>
            <a:spLocks noGrp="1"/>
          </p:cNvSpPr>
          <p:nvPr>
            <p:ph type="title"/>
          </p:nvPr>
        </p:nvSpPr>
        <p:spPr>
          <a:xfrm>
            <a:off x="836612" y="457200"/>
            <a:ext cx="6902334" cy="1060450"/>
          </a:xfrm>
        </p:spPr>
        <p:txBody>
          <a:bodyPr/>
          <a:lstStyle/>
          <a:p>
            <a:r>
              <a:rPr lang="it-IT" dirty="0">
                <a:latin typeface="Cooper Black" panose="0208090404030B020404" pitchFamily="18" charset="77"/>
              </a:rPr>
              <a:t>La Cooperativa Sociale</a:t>
            </a:r>
            <a:br>
              <a:rPr lang="it-IT" dirty="0">
                <a:latin typeface="Cooper Black" panose="0208090404030B020404" pitchFamily="18" charset="77"/>
              </a:rPr>
            </a:br>
            <a:r>
              <a:rPr lang="it-IT" dirty="0">
                <a:latin typeface="Cooper Black" panose="0208090404030B020404" pitchFamily="18" charset="77"/>
              </a:rPr>
              <a:t>in carcere</a:t>
            </a:r>
          </a:p>
        </p:txBody>
      </p:sp>
      <p:sp>
        <p:nvSpPr>
          <p:cNvPr id="4" name="Segnaposto testo 3">
            <a:extLst>
              <a:ext uri="{FF2B5EF4-FFF2-40B4-BE49-F238E27FC236}">
                <a16:creationId xmlns:a16="http://schemas.microsoft.com/office/drawing/2014/main" id="{757D45B9-308E-F84B-845F-9D358647B9F9}"/>
              </a:ext>
            </a:extLst>
          </p:cNvPr>
          <p:cNvSpPr>
            <a:spLocks noGrp="1"/>
          </p:cNvSpPr>
          <p:nvPr>
            <p:ph type="body" sz="half" idx="2"/>
          </p:nvPr>
        </p:nvSpPr>
        <p:spPr>
          <a:xfrm>
            <a:off x="839788" y="1694984"/>
            <a:ext cx="4975737" cy="4629479"/>
          </a:xfrm>
        </p:spPr>
        <p:txBody>
          <a:bodyPr>
            <a:normAutofit/>
          </a:bodyPr>
          <a:lstStyle/>
          <a:p>
            <a:r>
              <a:rPr lang="it-IT" sz="2000" dirty="0">
                <a:latin typeface="Helvetica" pitchFamily="2" charset="0"/>
              </a:rPr>
              <a:t>La nostra cooperativa sociale Zerografica è nata nel 2013 nel carcere di Bollate con il fine di aiutare il reinserimento in società dei detenuti, categoria che più di ogni altra rappresenta nel nostro paese gli ultimi, emarginati e discriminati. L’attività Zerografica e finalizzata e occupazione lavorativa dei detenuti.</a:t>
            </a:r>
          </a:p>
          <a:p>
            <a:endParaRPr lang="it-IT" sz="2000" dirty="0">
              <a:latin typeface="Helvetica" pitchFamily="2" charset="0"/>
            </a:endParaRPr>
          </a:p>
          <a:p>
            <a:r>
              <a:rPr lang="it-IT" sz="2000" dirty="0">
                <a:solidFill>
                  <a:srgbClr val="E22584"/>
                </a:solidFill>
                <a:latin typeface="Helvetica" pitchFamily="2" charset="0"/>
              </a:rPr>
              <a:t>Affinché possiate rendervi conto della valenza sociale che progetti come il nostro possono offrire all’intera comunità.</a:t>
            </a:r>
          </a:p>
          <a:p>
            <a:endParaRPr lang="it-IT" sz="2000" dirty="0"/>
          </a:p>
          <a:p>
            <a:endParaRPr lang="it-IT" sz="2000" dirty="0">
              <a:latin typeface="Helvetica" pitchFamily="2" charset="0"/>
            </a:endParaRPr>
          </a:p>
          <a:p>
            <a:endParaRPr lang="it-IT" sz="2000" dirty="0">
              <a:latin typeface="Helvetica" pitchFamily="2" charset="0"/>
            </a:endParaRPr>
          </a:p>
          <a:p>
            <a:endParaRPr lang="it-IT" sz="2000" dirty="0">
              <a:latin typeface="Helvetica" pitchFamily="2" charset="0"/>
            </a:endParaRPr>
          </a:p>
          <a:p>
            <a:endParaRPr lang="it-IT" sz="2000" dirty="0">
              <a:latin typeface="Helvetica" pitchFamily="2" charset="0"/>
            </a:endParaRPr>
          </a:p>
        </p:txBody>
      </p:sp>
      <p:sp>
        <p:nvSpPr>
          <p:cNvPr id="6" name="Segnaposto testo 3">
            <a:extLst>
              <a:ext uri="{FF2B5EF4-FFF2-40B4-BE49-F238E27FC236}">
                <a16:creationId xmlns:a16="http://schemas.microsoft.com/office/drawing/2014/main" id="{F62AA19A-0432-D840-BAC5-F1A7546911A8}"/>
              </a:ext>
            </a:extLst>
          </p:cNvPr>
          <p:cNvSpPr txBox="1">
            <a:spLocks/>
          </p:cNvSpPr>
          <p:nvPr/>
        </p:nvSpPr>
        <p:spPr>
          <a:xfrm>
            <a:off x="6594263" y="923229"/>
            <a:ext cx="5579245" cy="5519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it-IT" sz="2800" b="1" dirty="0">
                <a:solidFill>
                  <a:srgbClr val="E32585"/>
                </a:solidFill>
                <a:latin typeface="Helvetica" pitchFamily="2" charset="0"/>
              </a:rPr>
              <a:t>Recidiva nel carcere di Bollata</a:t>
            </a:r>
          </a:p>
        </p:txBody>
      </p:sp>
      <p:sp>
        <p:nvSpPr>
          <p:cNvPr id="9" name="Ovale 8">
            <a:extLst>
              <a:ext uri="{FF2B5EF4-FFF2-40B4-BE49-F238E27FC236}">
                <a16:creationId xmlns:a16="http://schemas.microsoft.com/office/drawing/2014/main" id="{03D2F90C-6182-8F40-A2D7-1135836C7C8C}"/>
              </a:ext>
            </a:extLst>
          </p:cNvPr>
          <p:cNvSpPr/>
          <p:nvPr/>
        </p:nvSpPr>
        <p:spPr>
          <a:xfrm>
            <a:off x="6376476" y="1553871"/>
            <a:ext cx="2087002" cy="208700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Segnaposto testo 3">
            <a:extLst>
              <a:ext uri="{FF2B5EF4-FFF2-40B4-BE49-F238E27FC236}">
                <a16:creationId xmlns:a16="http://schemas.microsoft.com/office/drawing/2014/main" id="{026BFC4E-DB97-5449-919C-A2B567E69D0E}"/>
              </a:ext>
            </a:extLst>
          </p:cNvPr>
          <p:cNvSpPr txBox="1">
            <a:spLocks/>
          </p:cNvSpPr>
          <p:nvPr/>
        </p:nvSpPr>
        <p:spPr>
          <a:xfrm>
            <a:off x="8651350" y="2261171"/>
            <a:ext cx="1216002" cy="5519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it-IT" sz="4000" b="1" dirty="0">
                <a:solidFill>
                  <a:srgbClr val="E32585"/>
                </a:solidFill>
                <a:latin typeface="Helvetica" pitchFamily="2" charset="0"/>
              </a:rPr>
              <a:t>17%</a:t>
            </a:r>
          </a:p>
        </p:txBody>
      </p:sp>
      <p:sp>
        <p:nvSpPr>
          <p:cNvPr id="16" name="Segnaposto testo 3">
            <a:extLst>
              <a:ext uri="{FF2B5EF4-FFF2-40B4-BE49-F238E27FC236}">
                <a16:creationId xmlns:a16="http://schemas.microsoft.com/office/drawing/2014/main" id="{352FE80D-BB2B-E347-ADB7-00CD5256508F}"/>
              </a:ext>
            </a:extLst>
          </p:cNvPr>
          <p:cNvSpPr txBox="1">
            <a:spLocks/>
          </p:cNvSpPr>
          <p:nvPr/>
        </p:nvSpPr>
        <p:spPr>
          <a:xfrm>
            <a:off x="10055224" y="3640873"/>
            <a:ext cx="1208893" cy="5519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it-IT" sz="4000" b="1" dirty="0">
                <a:solidFill>
                  <a:srgbClr val="E32585"/>
                </a:solidFill>
                <a:latin typeface="Helvetica" pitchFamily="2" charset="0"/>
              </a:rPr>
              <a:t>74%</a:t>
            </a:r>
          </a:p>
        </p:txBody>
      </p:sp>
      <p:sp>
        <p:nvSpPr>
          <p:cNvPr id="19" name="Segnaposto testo 3">
            <a:extLst>
              <a:ext uri="{FF2B5EF4-FFF2-40B4-BE49-F238E27FC236}">
                <a16:creationId xmlns:a16="http://schemas.microsoft.com/office/drawing/2014/main" id="{04A76B1C-2089-2C41-94F8-47F72077477C}"/>
              </a:ext>
            </a:extLst>
          </p:cNvPr>
          <p:cNvSpPr txBox="1">
            <a:spLocks/>
          </p:cNvSpPr>
          <p:nvPr/>
        </p:nvSpPr>
        <p:spPr>
          <a:xfrm>
            <a:off x="6543753" y="5280962"/>
            <a:ext cx="3072417" cy="6922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it-IT" sz="2400" b="1" dirty="0">
                <a:solidFill>
                  <a:srgbClr val="E32585"/>
                </a:solidFill>
                <a:latin typeface="Helvetica" pitchFamily="2" charset="0"/>
              </a:rPr>
              <a:t>Recidiva nelle altre carceri Italiane</a:t>
            </a:r>
          </a:p>
        </p:txBody>
      </p:sp>
      <p:pic>
        <p:nvPicPr>
          <p:cNvPr id="30" name="Immagine 29">
            <a:extLst>
              <a:ext uri="{FF2B5EF4-FFF2-40B4-BE49-F238E27FC236}">
                <a16:creationId xmlns:a16="http://schemas.microsoft.com/office/drawing/2014/main" id="{2283F0E0-6C0F-B34C-BC2E-B2AAA57EBCB4}"/>
              </a:ext>
            </a:extLst>
          </p:cNvPr>
          <p:cNvPicPr>
            <a:picLocks noChangeAspect="1"/>
          </p:cNvPicPr>
          <p:nvPr/>
        </p:nvPicPr>
        <p:blipFill>
          <a:blip r:embed="rId3"/>
          <a:stretch>
            <a:fillRect/>
          </a:stretch>
        </p:blipFill>
        <p:spPr>
          <a:xfrm rot="19767144">
            <a:off x="5936556" y="4147835"/>
            <a:ext cx="1719480" cy="626168"/>
          </a:xfrm>
          <a:prstGeom prst="rect">
            <a:avLst/>
          </a:prstGeom>
        </p:spPr>
      </p:pic>
      <p:sp>
        <p:nvSpPr>
          <p:cNvPr id="31" name="Rettangolo 30">
            <a:extLst>
              <a:ext uri="{FF2B5EF4-FFF2-40B4-BE49-F238E27FC236}">
                <a16:creationId xmlns:a16="http://schemas.microsoft.com/office/drawing/2014/main" id="{5C5DFA1E-7A4E-D94C-97E6-4400B2B99294}"/>
              </a:ext>
            </a:extLst>
          </p:cNvPr>
          <p:cNvSpPr/>
          <p:nvPr/>
        </p:nvSpPr>
        <p:spPr>
          <a:xfrm>
            <a:off x="0" y="6053328"/>
            <a:ext cx="12192000" cy="804672"/>
          </a:xfrm>
          <a:prstGeom prst="rect">
            <a:avLst/>
          </a:prstGeom>
          <a:solidFill>
            <a:srgbClr val="E32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587AFC4B-627E-E24E-8C3D-552C5C43E85D}"/>
              </a:ext>
            </a:extLst>
          </p:cNvPr>
          <p:cNvSpPr/>
          <p:nvPr/>
        </p:nvSpPr>
        <p:spPr>
          <a:xfrm>
            <a:off x="9616170" y="4237461"/>
            <a:ext cx="2087002" cy="2087002"/>
          </a:xfrm>
          <a:prstGeom prst="ellipse">
            <a:avLst/>
          </a:prstGeom>
          <a:blipFill dpi="0" rotWithShape="1">
            <a:blip r:embed="rId4">
              <a:alphaModFix/>
              <a:extLst>
                <a:ext uri="{28A0092B-C50C-407E-A947-70E740481C1C}">
                  <a14:useLocalDpi xmlns:a14="http://schemas.microsoft.com/office/drawing/2010/main" val="0"/>
                </a:ext>
              </a:extLst>
            </a:blip>
            <a:srcRect/>
            <a:stretch>
              <a:fillRect l="839" t="-6924" r="-19861" b="-692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93662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50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E6542E-1D7B-3B40-9764-5299D4B1AFE0}"/>
              </a:ext>
            </a:extLst>
          </p:cNvPr>
          <p:cNvSpPr>
            <a:spLocks noGrp="1"/>
          </p:cNvSpPr>
          <p:nvPr>
            <p:ph type="title"/>
          </p:nvPr>
        </p:nvSpPr>
        <p:spPr>
          <a:xfrm>
            <a:off x="839788" y="533537"/>
            <a:ext cx="5579245" cy="551987"/>
          </a:xfrm>
        </p:spPr>
        <p:txBody>
          <a:bodyPr/>
          <a:lstStyle/>
          <a:p>
            <a:r>
              <a:rPr lang="it-IT" dirty="0">
                <a:latin typeface="Cooper Black" panose="0208090404030B020404" pitchFamily="18" charset="77"/>
              </a:rPr>
              <a:t>I nostri Lavori</a:t>
            </a:r>
          </a:p>
        </p:txBody>
      </p:sp>
      <p:sp>
        <p:nvSpPr>
          <p:cNvPr id="4" name="Segnaposto testo 3">
            <a:extLst>
              <a:ext uri="{FF2B5EF4-FFF2-40B4-BE49-F238E27FC236}">
                <a16:creationId xmlns:a16="http://schemas.microsoft.com/office/drawing/2014/main" id="{757D45B9-308E-F84B-845F-9D358647B9F9}"/>
              </a:ext>
            </a:extLst>
          </p:cNvPr>
          <p:cNvSpPr>
            <a:spLocks noGrp="1"/>
          </p:cNvSpPr>
          <p:nvPr>
            <p:ph type="body" sz="half" idx="2"/>
          </p:nvPr>
        </p:nvSpPr>
        <p:spPr>
          <a:xfrm>
            <a:off x="839788" y="1694984"/>
            <a:ext cx="4975737" cy="4629479"/>
          </a:xfrm>
        </p:spPr>
        <p:txBody>
          <a:bodyPr>
            <a:normAutofit/>
          </a:bodyPr>
          <a:lstStyle/>
          <a:p>
            <a:r>
              <a:rPr lang="it-IT" sz="2000" dirty="0">
                <a:latin typeface="Helvetica" pitchFamily="2" charset="0"/>
              </a:rPr>
              <a:t>Nel corso degli anni Zerografica, oltre a formare ottimi professionisti, ha continuato a innovarsi tecnologicamente, stando al passo con i tempi. Infatti adesso disponiamo di una stampante professionale in digitale, per offrire lavori a basse tirature e a costi contenuti.</a:t>
            </a:r>
          </a:p>
          <a:p>
            <a:r>
              <a:rPr lang="it-IT" sz="2000" dirty="0">
                <a:latin typeface="Helvetica" pitchFamily="2" charset="0"/>
              </a:rPr>
              <a:t>I nostri clienti sono Professionisti, PMI e Istituzioni. Siamo anche fornitori ufficiali di tutta la cancelleria per i detenuti del carcere di Bollate.</a:t>
            </a:r>
          </a:p>
          <a:p>
            <a:endParaRPr lang="it-IT" sz="2000" dirty="0"/>
          </a:p>
          <a:p>
            <a:endParaRPr lang="it-IT" sz="2000" dirty="0">
              <a:latin typeface="Helvetica" pitchFamily="2" charset="0"/>
            </a:endParaRPr>
          </a:p>
          <a:p>
            <a:endParaRPr lang="it-IT" sz="2000" dirty="0">
              <a:latin typeface="Helvetica" pitchFamily="2" charset="0"/>
            </a:endParaRPr>
          </a:p>
          <a:p>
            <a:endParaRPr lang="it-IT" sz="2000" dirty="0">
              <a:latin typeface="Helvetica" pitchFamily="2" charset="0"/>
            </a:endParaRPr>
          </a:p>
          <a:p>
            <a:endParaRPr lang="it-IT" sz="2000" dirty="0">
              <a:latin typeface="Helvetica" pitchFamily="2" charset="0"/>
            </a:endParaRPr>
          </a:p>
        </p:txBody>
      </p:sp>
      <p:sp>
        <p:nvSpPr>
          <p:cNvPr id="6" name="Segnaposto testo 3">
            <a:extLst>
              <a:ext uri="{FF2B5EF4-FFF2-40B4-BE49-F238E27FC236}">
                <a16:creationId xmlns:a16="http://schemas.microsoft.com/office/drawing/2014/main" id="{F62AA19A-0432-D840-BAC5-F1A7546911A8}"/>
              </a:ext>
            </a:extLst>
          </p:cNvPr>
          <p:cNvSpPr txBox="1">
            <a:spLocks/>
          </p:cNvSpPr>
          <p:nvPr/>
        </p:nvSpPr>
        <p:spPr>
          <a:xfrm>
            <a:off x="5481337" y="574654"/>
            <a:ext cx="6830089" cy="10462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it-IT" sz="2800" b="1" dirty="0">
                <a:solidFill>
                  <a:srgbClr val="E32585"/>
                </a:solidFill>
                <a:latin typeface="Helvetica" pitchFamily="2" charset="0"/>
              </a:rPr>
              <a:t>Progettazione Grafica, </a:t>
            </a:r>
          </a:p>
          <a:p>
            <a:pPr algn="ctr"/>
            <a:r>
              <a:rPr lang="it-IT" sz="2800" b="1" dirty="0">
                <a:solidFill>
                  <a:srgbClr val="E32585"/>
                </a:solidFill>
                <a:latin typeface="Helvetica" pitchFamily="2" charset="0"/>
              </a:rPr>
              <a:t>Stampa, Web</a:t>
            </a:r>
          </a:p>
        </p:txBody>
      </p:sp>
      <p:pic>
        <p:nvPicPr>
          <p:cNvPr id="10" name="Immagine 9">
            <a:extLst>
              <a:ext uri="{FF2B5EF4-FFF2-40B4-BE49-F238E27FC236}">
                <a16:creationId xmlns:a16="http://schemas.microsoft.com/office/drawing/2014/main" id="{8ABEC2AD-39A1-A64F-A016-91A34BDF4F5B}"/>
              </a:ext>
            </a:extLst>
          </p:cNvPr>
          <p:cNvPicPr>
            <a:picLocks noChangeAspect="1"/>
          </p:cNvPicPr>
          <p:nvPr/>
        </p:nvPicPr>
        <p:blipFill>
          <a:blip r:embed="rId2"/>
          <a:stretch>
            <a:fillRect/>
          </a:stretch>
        </p:blipFill>
        <p:spPr>
          <a:xfrm rot="507204">
            <a:off x="6163170" y="1312052"/>
            <a:ext cx="2931806" cy="2931806"/>
          </a:xfrm>
          <a:prstGeom prst="rect">
            <a:avLst/>
          </a:prstGeom>
        </p:spPr>
      </p:pic>
      <p:pic>
        <p:nvPicPr>
          <p:cNvPr id="12" name="Immagine 11">
            <a:extLst>
              <a:ext uri="{FF2B5EF4-FFF2-40B4-BE49-F238E27FC236}">
                <a16:creationId xmlns:a16="http://schemas.microsoft.com/office/drawing/2014/main" id="{22288F86-1163-074D-AC03-6F40B8EB19ED}"/>
              </a:ext>
            </a:extLst>
          </p:cNvPr>
          <p:cNvPicPr>
            <a:picLocks noChangeAspect="1"/>
          </p:cNvPicPr>
          <p:nvPr/>
        </p:nvPicPr>
        <p:blipFill>
          <a:blip r:embed="rId3"/>
          <a:stretch>
            <a:fillRect/>
          </a:stretch>
        </p:blipFill>
        <p:spPr>
          <a:xfrm rot="20817185">
            <a:off x="9156855" y="1098189"/>
            <a:ext cx="2822551" cy="2822551"/>
          </a:xfrm>
          <a:prstGeom prst="rect">
            <a:avLst/>
          </a:prstGeom>
        </p:spPr>
      </p:pic>
      <p:sp>
        <p:nvSpPr>
          <p:cNvPr id="21" name="Rettangolo 20">
            <a:extLst>
              <a:ext uri="{FF2B5EF4-FFF2-40B4-BE49-F238E27FC236}">
                <a16:creationId xmlns:a16="http://schemas.microsoft.com/office/drawing/2014/main" id="{87087E1F-EFDA-B94A-B0A7-EF5307C63723}"/>
              </a:ext>
            </a:extLst>
          </p:cNvPr>
          <p:cNvSpPr/>
          <p:nvPr/>
        </p:nvSpPr>
        <p:spPr>
          <a:xfrm>
            <a:off x="0" y="6053328"/>
            <a:ext cx="12192000" cy="804672"/>
          </a:xfrm>
          <a:prstGeom prst="rect">
            <a:avLst/>
          </a:prstGeom>
          <a:solidFill>
            <a:srgbClr val="E32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AFEA5ABC-2079-6F48-A757-397CA1123C5C}"/>
              </a:ext>
            </a:extLst>
          </p:cNvPr>
          <p:cNvPicPr>
            <a:picLocks noChangeAspect="1"/>
          </p:cNvPicPr>
          <p:nvPr/>
        </p:nvPicPr>
        <p:blipFill>
          <a:blip r:embed="rId4"/>
          <a:stretch>
            <a:fillRect/>
          </a:stretch>
        </p:blipFill>
        <p:spPr>
          <a:xfrm>
            <a:off x="6002813" y="4104511"/>
            <a:ext cx="2666451" cy="2666451"/>
          </a:xfrm>
          <a:prstGeom prst="rect">
            <a:avLst/>
          </a:prstGeom>
        </p:spPr>
      </p:pic>
      <p:pic>
        <p:nvPicPr>
          <p:cNvPr id="20" name="Immagine 19">
            <a:extLst>
              <a:ext uri="{FF2B5EF4-FFF2-40B4-BE49-F238E27FC236}">
                <a16:creationId xmlns:a16="http://schemas.microsoft.com/office/drawing/2014/main" id="{2FF3BF35-D6DE-5B4B-A635-2FA3658EB475}"/>
              </a:ext>
            </a:extLst>
          </p:cNvPr>
          <p:cNvPicPr>
            <a:picLocks noChangeAspect="1"/>
          </p:cNvPicPr>
          <p:nvPr/>
        </p:nvPicPr>
        <p:blipFill>
          <a:blip r:embed="rId5"/>
          <a:stretch>
            <a:fillRect/>
          </a:stretch>
        </p:blipFill>
        <p:spPr>
          <a:xfrm rot="21028675">
            <a:off x="9061349" y="3952303"/>
            <a:ext cx="2700901" cy="2700901"/>
          </a:xfrm>
          <a:prstGeom prst="rect">
            <a:avLst/>
          </a:prstGeom>
        </p:spPr>
      </p:pic>
    </p:spTree>
    <p:extLst>
      <p:ext uri="{BB962C8B-B14F-4D97-AF65-F5344CB8AC3E}">
        <p14:creationId xmlns:p14="http://schemas.microsoft.com/office/powerpoint/2010/main" val="1039391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500"/>
        </a:solidFill>
        <a:effectLst/>
      </p:bgPr>
    </p:bg>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757D45B9-308E-F84B-845F-9D358647B9F9}"/>
              </a:ext>
            </a:extLst>
          </p:cNvPr>
          <p:cNvSpPr>
            <a:spLocks noGrp="1"/>
          </p:cNvSpPr>
          <p:nvPr>
            <p:ph type="body" sz="half" idx="2"/>
          </p:nvPr>
        </p:nvSpPr>
        <p:spPr>
          <a:xfrm>
            <a:off x="827082" y="1982459"/>
            <a:ext cx="4975737" cy="4629479"/>
          </a:xfrm>
        </p:spPr>
        <p:txBody>
          <a:bodyPr>
            <a:normAutofit/>
          </a:bodyPr>
          <a:lstStyle/>
          <a:p>
            <a:r>
              <a:rPr lang="it-IT" sz="2000" dirty="0" err="1">
                <a:latin typeface="Helvetica" pitchFamily="2" charset="0"/>
              </a:rPr>
              <a:t>Zeromail</a:t>
            </a:r>
            <a:r>
              <a:rPr lang="it-IT" sz="2000" dirty="0">
                <a:latin typeface="Helvetica" pitchFamily="2" charset="0"/>
              </a:rPr>
              <a:t> è il servizio informatico che permette ai detenuti di inviare e ricevere messaggi, oltre a diminuire drasticamente i tempi nella comunicazione, ad esempio con i propri familiari o con l’avvocato, con un grande risparmio economico. Il contenuto dell’e-mail è strettamente riservato e personale.</a:t>
            </a:r>
          </a:p>
          <a:p>
            <a:r>
              <a:rPr lang="it-IT" sz="2000" dirty="0">
                <a:latin typeface="Helvetica" pitchFamily="2" charset="0"/>
              </a:rPr>
              <a:t>I messaggi inviati con </a:t>
            </a:r>
            <a:r>
              <a:rPr lang="it-IT" sz="2000" dirty="0" err="1">
                <a:latin typeface="Helvetica" pitchFamily="2" charset="0"/>
              </a:rPr>
              <a:t>Zeromail</a:t>
            </a:r>
            <a:r>
              <a:rPr lang="it-IT" sz="2000" dirty="0">
                <a:latin typeface="Helvetica" pitchFamily="2" charset="0"/>
              </a:rPr>
              <a:t> hanno le stesse limitazioni previste dall’ART 18 TER OP. Zerografica garantisce il servizio mail a Milano Bollate, San Vittore, Beccaria, </a:t>
            </a:r>
            <a:r>
              <a:rPr lang="it-IT" sz="2000" dirty="0" err="1">
                <a:latin typeface="Helvetica" pitchFamily="2" charset="0"/>
              </a:rPr>
              <a:t>Icam</a:t>
            </a:r>
            <a:r>
              <a:rPr lang="it-IT" sz="2000" dirty="0">
                <a:latin typeface="Helvetica" pitchFamily="2" charset="0"/>
              </a:rPr>
              <a:t>, Monza, Bergamo, Como e</a:t>
            </a:r>
          </a:p>
        </p:txBody>
      </p:sp>
      <p:sp>
        <p:nvSpPr>
          <p:cNvPr id="12" name="Titolo 1">
            <a:extLst>
              <a:ext uri="{FF2B5EF4-FFF2-40B4-BE49-F238E27FC236}">
                <a16:creationId xmlns:a16="http://schemas.microsoft.com/office/drawing/2014/main" id="{6C511FE7-7145-1E40-B1C0-E90E85E4E2EE}"/>
              </a:ext>
            </a:extLst>
          </p:cNvPr>
          <p:cNvSpPr txBox="1">
            <a:spLocks/>
          </p:cNvSpPr>
          <p:nvPr/>
        </p:nvSpPr>
        <p:spPr>
          <a:xfrm>
            <a:off x="839788" y="533537"/>
            <a:ext cx="2447109" cy="5519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it-IT" dirty="0">
                <a:latin typeface="Cooper Black" panose="0208090404030B020404" pitchFamily="18" charset="77"/>
              </a:rPr>
              <a:t>Il progetto</a:t>
            </a:r>
          </a:p>
        </p:txBody>
      </p:sp>
      <p:pic>
        <p:nvPicPr>
          <p:cNvPr id="14" name="Immagine 13">
            <a:extLst>
              <a:ext uri="{FF2B5EF4-FFF2-40B4-BE49-F238E27FC236}">
                <a16:creationId xmlns:a16="http://schemas.microsoft.com/office/drawing/2014/main" id="{F4874FEA-AAFE-B44D-8802-61A35E206B0E}"/>
              </a:ext>
            </a:extLst>
          </p:cNvPr>
          <p:cNvPicPr>
            <a:picLocks noChangeAspect="1"/>
          </p:cNvPicPr>
          <p:nvPr/>
        </p:nvPicPr>
        <p:blipFill>
          <a:blip r:embed="rId2"/>
          <a:stretch>
            <a:fillRect/>
          </a:stretch>
        </p:blipFill>
        <p:spPr>
          <a:xfrm>
            <a:off x="2930607" y="266541"/>
            <a:ext cx="2667131" cy="1637966"/>
          </a:xfrm>
          <a:prstGeom prst="rect">
            <a:avLst/>
          </a:prstGeom>
        </p:spPr>
      </p:pic>
      <p:pic>
        <p:nvPicPr>
          <p:cNvPr id="22" name="Immagine 21">
            <a:extLst>
              <a:ext uri="{FF2B5EF4-FFF2-40B4-BE49-F238E27FC236}">
                <a16:creationId xmlns:a16="http://schemas.microsoft.com/office/drawing/2014/main" id="{A587252F-824F-384D-AA4F-B0B471B3DC63}"/>
              </a:ext>
            </a:extLst>
          </p:cNvPr>
          <p:cNvPicPr>
            <a:picLocks noChangeAspect="1"/>
          </p:cNvPicPr>
          <p:nvPr/>
        </p:nvPicPr>
        <p:blipFill>
          <a:blip r:embed="rId3"/>
          <a:stretch>
            <a:fillRect/>
          </a:stretch>
        </p:blipFill>
        <p:spPr>
          <a:xfrm>
            <a:off x="6437626" y="1982459"/>
            <a:ext cx="4927292" cy="3706854"/>
          </a:xfrm>
          <a:prstGeom prst="rect">
            <a:avLst/>
          </a:prstGeom>
          <a:ln>
            <a:noFill/>
          </a:ln>
          <a:effectLst>
            <a:outerShdw blurRad="292100" dist="139700" dir="2700000" algn="tl" rotWithShape="0">
              <a:srgbClr val="333333">
                <a:alpha val="65000"/>
              </a:srgbClr>
            </a:outerShdw>
          </a:effectLst>
        </p:spPr>
      </p:pic>
      <p:sp>
        <p:nvSpPr>
          <p:cNvPr id="25" name="Segnaposto testo 3">
            <a:extLst>
              <a:ext uri="{FF2B5EF4-FFF2-40B4-BE49-F238E27FC236}">
                <a16:creationId xmlns:a16="http://schemas.microsoft.com/office/drawing/2014/main" id="{E742918F-E451-3B43-9F35-8ADA1C26F4F7}"/>
              </a:ext>
            </a:extLst>
          </p:cNvPr>
          <p:cNvSpPr txBox="1">
            <a:spLocks/>
          </p:cNvSpPr>
          <p:nvPr/>
        </p:nvSpPr>
        <p:spPr>
          <a:xfrm>
            <a:off x="6437626" y="1059835"/>
            <a:ext cx="4896298" cy="6958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it-IT" sz="2000" dirty="0">
                <a:latin typeface="Helvetica" pitchFamily="2" charset="0"/>
              </a:rPr>
              <a:t>Cremona. Siamo presenti anche a Torino, Ivrea, Fossano, Cuneo, Saluzzo.</a:t>
            </a:r>
          </a:p>
        </p:txBody>
      </p:sp>
      <p:sp>
        <p:nvSpPr>
          <p:cNvPr id="28" name="Rettangolo 27">
            <a:extLst>
              <a:ext uri="{FF2B5EF4-FFF2-40B4-BE49-F238E27FC236}">
                <a16:creationId xmlns:a16="http://schemas.microsoft.com/office/drawing/2014/main" id="{80D39CC0-1EE2-3743-ADA1-9E5F511B3001}"/>
              </a:ext>
            </a:extLst>
          </p:cNvPr>
          <p:cNvSpPr/>
          <p:nvPr/>
        </p:nvSpPr>
        <p:spPr>
          <a:xfrm>
            <a:off x="0" y="6053328"/>
            <a:ext cx="12192000" cy="804672"/>
          </a:xfrm>
          <a:prstGeom prst="rect">
            <a:avLst/>
          </a:prstGeom>
          <a:solidFill>
            <a:srgbClr val="E32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13124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500"/>
        </a:solidFill>
        <a:effectLst/>
      </p:bgPr>
    </p:bg>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757D45B9-308E-F84B-845F-9D358647B9F9}"/>
              </a:ext>
            </a:extLst>
          </p:cNvPr>
          <p:cNvSpPr>
            <a:spLocks noGrp="1"/>
          </p:cNvSpPr>
          <p:nvPr>
            <p:ph type="body" sz="half" idx="2"/>
          </p:nvPr>
        </p:nvSpPr>
        <p:spPr>
          <a:xfrm>
            <a:off x="819738" y="1693062"/>
            <a:ext cx="4975737" cy="4629479"/>
          </a:xfrm>
        </p:spPr>
        <p:txBody>
          <a:bodyPr>
            <a:normAutofit/>
          </a:bodyPr>
          <a:lstStyle/>
          <a:p>
            <a:r>
              <a:rPr lang="it-IT" sz="2000" dirty="0">
                <a:latin typeface="Helvetica" pitchFamily="2" charset="0"/>
              </a:rPr>
              <a:t>Zerografica ha avviato a Torino un progetto lavorativo di assemblaggio e confezionamento di prodotti di cancelleria e cartotecnica in collaborazione con il Carcere Lorusso e Cutugno (Ex Vallette). Per la prima volta più di 15 donne detenute sono state assunte nei laboratori allestiti all’interno della sezione femminile dell’Istituto.</a:t>
            </a:r>
          </a:p>
          <a:p>
            <a:r>
              <a:rPr lang="it-IT" sz="2000" dirty="0">
                <a:latin typeface="Helvetica" pitchFamily="2" charset="0"/>
              </a:rPr>
              <a:t>Zerografica ha preso in locazione a Settimo Torinese un capannone per il servizio </a:t>
            </a:r>
            <a:r>
              <a:rPr lang="it-IT" sz="2000" dirty="0" err="1">
                <a:latin typeface="Helvetica" pitchFamily="2" charset="0"/>
              </a:rPr>
              <a:t>Zeromail</a:t>
            </a:r>
            <a:r>
              <a:rPr lang="it-IT" sz="2000" dirty="0">
                <a:latin typeface="Helvetica" pitchFamily="2" charset="0"/>
              </a:rPr>
              <a:t>, nasce cosi la possibilità di reinserire detenuti e Ex detenuti beneficiando dell’ART. 21 (lavoro esterno al Carcere).</a:t>
            </a:r>
          </a:p>
        </p:txBody>
      </p:sp>
      <p:sp>
        <p:nvSpPr>
          <p:cNvPr id="12" name="Titolo 1">
            <a:extLst>
              <a:ext uri="{FF2B5EF4-FFF2-40B4-BE49-F238E27FC236}">
                <a16:creationId xmlns:a16="http://schemas.microsoft.com/office/drawing/2014/main" id="{6C511FE7-7145-1E40-B1C0-E90E85E4E2EE}"/>
              </a:ext>
            </a:extLst>
          </p:cNvPr>
          <p:cNvSpPr txBox="1">
            <a:spLocks/>
          </p:cNvSpPr>
          <p:nvPr/>
        </p:nvSpPr>
        <p:spPr>
          <a:xfrm>
            <a:off x="772245" y="535459"/>
            <a:ext cx="7768753" cy="930875"/>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it-IT" dirty="0">
                <a:latin typeface="Cooper Black" panose="0208090404030B020404" pitchFamily="18" charset="77"/>
              </a:rPr>
              <a:t>Confezionamento</a:t>
            </a:r>
          </a:p>
          <a:p>
            <a:r>
              <a:rPr lang="it-IT" dirty="0">
                <a:latin typeface="Cooper Black" panose="0208090404030B020404" pitchFamily="18" charset="77"/>
              </a:rPr>
              <a:t>e Assemblaggio</a:t>
            </a:r>
          </a:p>
        </p:txBody>
      </p:sp>
      <p:pic>
        <p:nvPicPr>
          <p:cNvPr id="3" name="Immagine 2">
            <a:extLst>
              <a:ext uri="{FF2B5EF4-FFF2-40B4-BE49-F238E27FC236}">
                <a16:creationId xmlns:a16="http://schemas.microsoft.com/office/drawing/2014/main" id="{82951F9B-F8A5-D64F-922D-7D780F656497}"/>
              </a:ext>
            </a:extLst>
          </p:cNvPr>
          <p:cNvPicPr>
            <a:picLocks noChangeAspect="1"/>
          </p:cNvPicPr>
          <p:nvPr/>
        </p:nvPicPr>
        <p:blipFill>
          <a:blip r:embed="rId2"/>
          <a:stretch>
            <a:fillRect/>
          </a:stretch>
        </p:blipFill>
        <p:spPr>
          <a:xfrm>
            <a:off x="6437626" y="2106027"/>
            <a:ext cx="4934636" cy="3289757"/>
          </a:xfrm>
          <a:prstGeom prst="rect">
            <a:avLst/>
          </a:prstGeom>
          <a:ln>
            <a:no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35C46E92-13B0-5140-A2CB-BC9A383FFF1E}"/>
              </a:ext>
            </a:extLst>
          </p:cNvPr>
          <p:cNvSpPr/>
          <p:nvPr/>
        </p:nvSpPr>
        <p:spPr>
          <a:xfrm>
            <a:off x="0" y="6053328"/>
            <a:ext cx="12192000" cy="804672"/>
          </a:xfrm>
          <a:prstGeom prst="rect">
            <a:avLst/>
          </a:prstGeom>
          <a:solidFill>
            <a:srgbClr val="E32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18393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500"/>
        </a:solidFill>
        <a:effectLst/>
      </p:bgPr>
    </p:bg>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757D45B9-308E-F84B-845F-9D358647B9F9}"/>
              </a:ext>
            </a:extLst>
          </p:cNvPr>
          <p:cNvSpPr>
            <a:spLocks noGrp="1"/>
          </p:cNvSpPr>
          <p:nvPr>
            <p:ph type="body" sz="half" idx="2"/>
          </p:nvPr>
        </p:nvSpPr>
        <p:spPr>
          <a:xfrm>
            <a:off x="827082" y="1982459"/>
            <a:ext cx="4975737" cy="4629479"/>
          </a:xfrm>
        </p:spPr>
        <p:txBody>
          <a:bodyPr>
            <a:normAutofit/>
          </a:bodyPr>
          <a:lstStyle/>
          <a:p>
            <a:r>
              <a:rPr lang="it-IT" sz="2000" dirty="0">
                <a:latin typeface="Helvetica" pitchFamily="2" charset="0"/>
              </a:rPr>
              <a:t>Inoltre presso il Carcere Lorusso e Cutugno di Torino è stato avviato il laboratorio di produzione di pane, pizza e pasticceria </a:t>
            </a:r>
            <a:r>
              <a:rPr lang="it-IT" sz="2000" dirty="0" err="1">
                <a:latin typeface="Helvetica" pitchFamily="2" charset="0"/>
              </a:rPr>
              <a:t>Zeropane</a:t>
            </a:r>
            <a:r>
              <a:rPr lang="it-IT" sz="2000" dirty="0">
                <a:latin typeface="Helvetica" pitchFamily="2" charset="0"/>
              </a:rPr>
              <a:t>. Questa iniziativa, operativa dal mese di settembre 2022, si prefigge l’obiettivo di proporsi quale fornitore, oltre che per la struttura carceraria stessa, per la quale le forniture sono iniziate contestualmente all’apertura, anche per aziende e operatori nel settore della ristorazione.</a:t>
            </a:r>
          </a:p>
        </p:txBody>
      </p:sp>
      <p:sp>
        <p:nvSpPr>
          <p:cNvPr id="12" name="Titolo 1">
            <a:extLst>
              <a:ext uri="{FF2B5EF4-FFF2-40B4-BE49-F238E27FC236}">
                <a16:creationId xmlns:a16="http://schemas.microsoft.com/office/drawing/2014/main" id="{6C511FE7-7145-1E40-B1C0-E90E85E4E2EE}"/>
              </a:ext>
            </a:extLst>
          </p:cNvPr>
          <p:cNvSpPr txBox="1">
            <a:spLocks/>
          </p:cNvSpPr>
          <p:nvPr/>
        </p:nvSpPr>
        <p:spPr>
          <a:xfrm>
            <a:off x="839788" y="533537"/>
            <a:ext cx="2447109" cy="5519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it-IT" dirty="0">
                <a:latin typeface="Cooper Black" panose="0208090404030B020404" pitchFamily="18" charset="77"/>
              </a:rPr>
              <a:t>Il progetto</a:t>
            </a:r>
          </a:p>
        </p:txBody>
      </p:sp>
      <p:pic>
        <p:nvPicPr>
          <p:cNvPr id="3" name="Immagine 2">
            <a:extLst>
              <a:ext uri="{FF2B5EF4-FFF2-40B4-BE49-F238E27FC236}">
                <a16:creationId xmlns:a16="http://schemas.microsoft.com/office/drawing/2014/main" id="{1553F04F-1243-ED4C-8269-3F2933C62A75}"/>
              </a:ext>
            </a:extLst>
          </p:cNvPr>
          <p:cNvPicPr>
            <a:picLocks noChangeAspect="1"/>
          </p:cNvPicPr>
          <p:nvPr/>
        </p:nvPicPr>
        <p:blipFill>
          <a:blip r:embed="rId2"/>
          <a:stretch>
            <a:fillRect/>
          </a:stretch>
        </p:blipFill>
        <p:spPr>
          <a:xfrm>
            <a:off x="2977980" y="322995"/>
            <a:ext cx="3335652" cy="1523956"/>
          </a:xfrm>
          <a:prstGeom prst="rect">
            <a:avLst/>
          </a:prstGeom>
        </p:spPr>
      </p:pic>
      <p:pic>
        <p:nvPicPr>
          <p:cNvPr id="7" name="Immagine 6">
            <a:extLst>
              <a:ext uri="{FF2B5EF4-FFF2-40B4-BE49-F238E27FC236}">
                <a16:creationId xmlns:a16="http://schemas.microsoft.com/office/drawing/2014/main" id="{EB53A33E-672E-6A44-AAFE-AC7C19035F34}"/>
              </a:ext>
            </a:extLst>
          </p:cNvPr>
          <p:cNvPicPr>
            <a:picLocks noChangeAspect="1"/>
          </p:cNvPicPr>
          <p:nvPr/>
        </p:nvPicPr>
        <p:blipFill>
          <a:blip r:embed="rId3"/>
          <a:stretch>
            <a:fillRect/>
          </a:stretch>
        </p:blipFill>
        <p:spPr>
          <a:xfrm>
            <a:off x="6440878" y="2193643"/>
            <a:ext cx="4924040" cy="3284485"/>
          </a:xfrm>
          <a:prstGeom prst="rect">
            <a:avLst/>
          </a:prstGeom>
          <a:ln>
            <a:noFill/>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5CD153A0-C7E6-EB42-BDA1-FE0870AA379A}"/>
              </a:ext>
            </a:extLst>
          </p:cNvPr>
          <p:cNvSpPr/>
          <p:nvPr/>
        </p:nvSpPr>
        <p:spPr>
          <a:xfrm>
            <a:off x="0" y="6053328"/>
            <a:ext cx="12192000" cy="804672"/>
          </a:xfrm>
          <a:prstGeom prst="rect">
            <a:avLst/>
          </a:prstGeom>
          <a:solidFill>
            <a:srgbClr val="E32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11429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500"/>
        </a:solidFill>
        <a:effectLst/>
      </p:bgPr>
    </p:bg>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757D45B9-308E-F84B-845F-9D358647B9F9}"/>
              </a:ext>
            </a:extLst>
          </p:cNvPr>
          <p:cNvSpPr>
            <a:spLocks noGrp="1"/>
          </p:cNvSpPr>
          <p:nvPr>
            <p:ph type="body" sz="half" idx="2"/>
          </p:nvPr>
        </p:nvSpPr>
        <p:spPr>
          <a:xfrm>
            <a:off x="827082" y="1982459"/>
            <a:ext cx="4975737" cy="4629479"/>
          </a:xfrm>
        </p:spPr>
        <p:txBody>
          <a:bodyPr>
            <a:normAutofit/>
          </a:bodyPr>
          <a:lstStyle/>
          <a:p>
            <a:r>
              <a:rPr lang="it-IT" sz="2000" dirty="0">
                <a:latin typeface="Helvetica" pitchFamily="2" charset="0"/>
              </a:rPr>
              <a:t>Proseguendo un percorso di crescita e sviluppo, anche in stretta collaborazione con il Consorzio Viale dei Mille, si è in procinto di avviare a Milano, in locali attigui alla nostra sede operativa, l’apertura di </a:t>
            </a:r>
            <a:r>
              <a:rPr lang="it-IT" sz="2000" dirty="0" err="1">
                <a:latin typeface="Helvetica" pitchFamily="2" charset="0"/>
              </a:rPr>
              <a:t>Zerolab</a:t>
            </a:r>
            <a:r>
              <a:rPr lang="it-IT" sz="2000" dirty="0">
                <a:latin typeface="Helvetica" pitchFamily="2" charset="0"/>
              </a:rPr>
              <a:t> spazio nel quale verrà effettuata la vendita di prodotti di panetteria e pasticcieria pronta di qualità realizzati ponendo attenzione agli odierni stili di vita ed esigenze alimentari.</a:t>
            </a:r>
          </a:p>
        </p:txBody>
      </p:sp>
      <p:sp>
        <p:nvSpPr>
          <p:cNvPr id="12" name="Titolo 1">
            <a:extLst>
              <a:ext uri="{FF2B5EF4-FFF2-40B4-BE49-F238E27FC236}">
                <a16:creationId xmlns:a16="http://schemas.microsoft.com/office/drawing/2014/main" id="{6C511FE7-7145-1E40-B1C0-E90E85E4E2EE}"/>
              </a:ext>
            </a:extLst>
          </p:cNvPr>
          <p:cNvSpPr txBox="1">
            <a:spLocks/>
          </p:cNvSpPr>
          <p:nvPr/>
        </p:nvSpPr>
        <p:spPr>
          <a:xfrm>
            <a:off x="839788" y="533537"/>
            <a:ext cx="2447109" cy="5519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it-IT" dirty="0">
                <a:latin typeface="Cooper Black" panose="0208090404030B020404" pitchFamily="18" charset="77"/>
              </a:rPr>
              <a:t>Il progetto</a:t>
            </a:r>
          </a:p>
        </p:txBody>
      </p:sp>
      <p:pic>
        <p:nvPicPr>
          <p:cNvPr id="6" name="Immagine 5">
            <a:extLst>
              <a:ext uri="{FF2B5EF4-FFF2-40B4-BE49-F238E27FC236}">
                <a16:creationId xmlns:a16="http://schemas.microsoft.com/office/drawing/2014/main" id="{F5D2CFE4-2E62-6544-BE83-C770BD75E33C}"/>
              </a:ext>
            </a:extLst>
          </p:cNvPr>
          <p:cNvPicPr>
            <a:picLocks noChangeAspect="1"/>
          </p:cNvPicPr>
          <p:nvPr/>
        </p:nvPicPr>
        <p:blipFill>
          <a:blip r:embed="rId2"/>
          <a:stretch>
            <a:fillRect/>
          </a:stretch>
        </p:blipFill>
        <p:spPr>
          <a:xfrm>
            <a:off x="2794290" y="-199549"/>
            <a:ext cx="3717726" cy="2393192"/>
          </a:xfrm>
          <a:prstGeom prst="rect">
            <a:avLst/>
          </a:prstGeom>
        </p:spPr>
      </p:pic>
      <p:sp>
        <p:nvSpPr>
          <p:cNvPr id="9" name="Rettangolo 8">
            <a:extLst>
              <a:ext uri="{FF2B5EF4-FFF2-40B4-BE49-F238E27FC236}">
                <a16:creationId xmlns:a16="http://schemas.microsoft.com/office/drawing/2014/main" id="{8336212B-3AD6-FC46-AD2F-18939C31B96D}"/>
              </a:ext>
            </a:extLst>
          </p:cNvPr>
          <p:cNvSpPr/>
          <p:nvPr/>
        </p:nvSpPr>
        <p:spPr>
          <a:xfrm>
            <a:off x="0" y="6053328"/>
            <a:ext cx="12192000" cy="804672"/>
          </a:xfrm>
          <a:prstGeom prst="rect">
            <a:avLst/>
          </a:prstGeom>
          <a:solidFill>
            <a:srgbClr val="E32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78AF9040-F89E-6B40-9EBF-95169FFED622}"/>
              </a:ext>
            </a:extLst>
          </p:cNvPr>
          <p:cNvPicPr>
            <a:picLocks noChangeAspect="1"/>
          </p:cNvPicPr>
          <p:nvPr/>
        </p:nvPicPr>
        <p:blipFill>
          <a:blip r:embed="rId3"/>
          <a:stretch>
            <a:fillRect/>
          </a:stretch>
        </p:blipFill>
        <p:spPr>
          <a:xfrm>
            <a:off x="6440878" y="2193643"/>
            <a:ext cx="4924040" cy="32848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5971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500"/>
        </a:solidFill>
        <a:effectLst/>
      </p:bgPr>
    </p:bg>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757D45B9-308E-F84B-845F-9D358647B9F9}"/>
              </a:ext>
            </a:extLst>
          </p:cNvPr>
          <p:cNvSpPr>
            <a:spLocks noGrp="1"/>
          </p:cNvSpPr>
          <p:nvPr>
            <p:ph type="body" sz="half" idx="2"/>
          </p:nvPr>
        </p:nvSpPr>
        <p:spPr>
          <a:xfrm>
            <a:off x="827082" y="2193643"/>
            <a:ext cx="4975737" cy="1867646"/>
          </a:xfrm>
        </p:spPr>
        <p:txBody>
          <a:bodyPr>
            <a:normAutofit/>
          </a:bodyPr>
          <a:lstStyle/>
          <a:p>
            <a:r>
              <a:rPr lang="it-IT" sz="2000" dirty="0">
                <a:latin typeface="Helvetica" pitchFamily="2" charset="0"/>
              </a:rPr>
              <a:t>Offriamo alle </a:t>
            </a:r>
            <a:r>
              <a:rPr lang="it-IT" sz="2000">
                <a:latin typeface="Helvetica" pitchFamily="2" charset="0"/>
              </a:rPr>
              <a:t>persone sottoposte </a:t>
            </a:r>
            <a:r>
              <a:rPr lang="it-IT" sz="2000" dirty="0">
                <a:latin typeface="Helvetica" pitchFamily="2" charset="0"/>
              </a:rPr>
              <a:t>a procedimenti penali la possibilità di svolgere LPU o volontariato al fine di contribuire alla crescita delle nostra cooperativa sociale.</a:t>
            </a:r>
          </a:p>
        </p:txBody>
      </p:sp>
      <p:sp>
        <p:nvSpPr>
          <p:cNvPr id="12" name="Titolo 1">
            <a:extLst>
              <a:ext uri="{FF2B5EF4-FFF2-40B4-BE49-F238E27FC236}">
                <a16:creationId xmlns:a16="http://schemas.microsoft.com/office/drawing/2014/main" id="{6C511FE7-7145-1E40-B1C0-E90E85E4E2EE}"/>
              </a:ext>
            </a:extLst>
          </p:cNvPr>
          <p:cNvSpPr txBox="1">
            <a:spLocks/>
          </p:cNvSpPr>
          <p:nvPr/>
        </p:nvSpPr>
        <p:spPr>
          <a:xfrm>
            <a:off x="827082" y="1245385"/>
            <a:ext cx="5801644" cy="68290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it-IT" dirty="0">
                <a:latin typeface="Cooper Black" panose="0208090404030B020404" pitchFamily="18" charset="77"/>
              </a:rPr>
              <a:t>a favore della collettività </a:t>
            </a:r>
          </a:p>
        </p:txBody>
      </p:sp>
      <p:sp>
        <p:nvSpPr>
          <p:cNvPr id="9" name="Rettangolo 8">
            <a:extLst>
              <a:ext uri="{FF2B5EF4-FFF2-40B4-BE49-F238E27FC236}">
                <a16:creationId xmlns:a16="http://schemas.microsoft.com/office/drawing/2014/main" id="{8336212B-3AD6-FC46-AD2F-18939C31B96D}"/>
              </a:ext>
            </a:extLst>
          </p:cNvPr>
          <p:cNvSpPr/>
          <p:nvPr/>
        </p:nvSpPr>
        <p:spPr>
          <a:xfrm>
            <a:off x="0" y="6053328"/>
            <a:ext cx="12192000" cy="804672"/>
          </a:xfrm>
          <a:prstGeom prst="rect">
            <a:avLst/>
          </a:prstGeom>
          <a:solidFill>
            <a:srgbClr val="E32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54E392D7-44ED-CD4A-8970-EE117E78DE68}"/>
              </a:ext>
            </a:extLst>
          </p:cNvPr>
          <p:cNvPicPr>
            <a:picLocks noChangeAspect="1"/>
          </p:cNvPicPr>
          <p:nvPr/>
        </p:nvPicPr>
        <p:blipFill>
          <a:blip r:embed="rId2"/>
          <a:stretch>
            <a:fillRect/>
          </a:stretch>
        </p:blipFill>
        <p:spPr>
          <a:xfrm>
            <a:off x="827082" y="526745"/>
            <a:ext cx="3388945" cy="838957"/>
          </a:xfrm>
          <a:prstGeom prst="rect">
            <a:avLst/>
          </a:prstGeom>
        </p:spPr>
      </p:pic>
      <p:pic>
        <p:nvPicPr>
          <p:cNvPr id="5" name="Immagine 4">
            <a:extLst>
              <a:ext uri="{FF2B5EF4-FFF2-40B4-BE49-F238E27FC236}">
                <a16:creationId xmlns:a16="http://schemas.microsoft.com/office/drawing/2014/main" id="{F52184C3-F5D1-394D-8669-A5E680900C56}"/>
              </a:ext>
            </a:extLst>
          </p:cNvPr>
          <p:cNvPicPr>
            <a:picLocks noChangeAspect="1"/>
          </p:cNvPicPr>
          <p:nvPr/>
        </p:nvPicPr>
        <p:blipFill>
          <a:blip r:embed="rId3"/>
          <a:stretch>
            <a:fillRect/>
          </a:stretch>
        </p:blipFill>
        <p:spPr>
          <a:xfrm>
            <a:off x="6428040" y="2193643"/>
            <a:ext cx="4936878" cy="32848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2594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500"/>
        </a:solid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CFC82901-735F-034A-A9B2-8B370D9FFD4A}"/>
              </a:ext>
            </a:extLst>
          </p:cNvPr>
          <p:cNvSpPr>
            <a:spLocks noGrp="1"/>
          </p:cNvSpPr>
          <p:nvPr>
            <p:ph type="subTitle" idx="1"/>
          </p:nvPr>
        </p:nvSpPr>
        <p:spPr>
          <a:xfrm>
            <a:off x="1523997" y="3610269"/>
            <a:ext cx="9144000" cy="1804067"/>
          </a:xfrm>
        </p:spPr>
        <p:txBody>
          <a:bodyPr>
            <a:normAutofit/>
          </a:bodyPr>
          <a:lstStyle/>
          <a:p>
            <a:pPr>
              <a:lnSpc>
                <a:spcPct val="70000"/>
              </a:lnSpc>
            </a:pPr>
            <a:r>
              <a:rPr lang="it-IT" sz="1600" dirty="0">
                <a:latin typeface="Cooper Black" panose="0208090404030B020404" pitchFamily="18" charset="77"/>
              </a:rPr>
              <a:t>Viale dei Mille 1 – 20129 Milano</a:t>
            </a:r>
          </a:p>
          <a:p>
            <a:pPr>
              <a:lnSpc>
                <a:spcPct val="70000"/>
              </a:lnSpc>
            </a:pPr>
            <a:r>
              <a:rPr lang="it-IT" sz="1600" dirty="0">
                <a:latin typeface="Cooper Black" panose="0208090404030B020404" pitchFamily="18" charset="77"/>
              </a:rPr>
              <a:t>Referente: Gualtiero Leoni</a:t>
            </a:r>
          </a:p>
          <a:p>
            <a:pPr>
              <a:lnSpc>
                <a:spcPct val="70000"/>
              </a:lnSpc>
            </a:pPr>
            <a:r>
              <a:rPr lang="it-IT" sz="1600" dirty="0">
                <a:latin typeface="Cooper Black" panose="0208090404030B020404" pitchFamily="18" charset="77"/>
              </a:rPr>
              <a:t>amministrazione@zerografica.com</a:t>
            </a:r>
          </a:p>
          <a:p>
            <a:pPr>
              <a:lnSpc>
                <a:spcPct val="70000"/>
              </a:lnSpc>
            </a:pPr>
            <a:r>
              <a:rPr lang="it-IT" sz="1600" dirty="0">
                <a:latin typeface="Cooper Black" panose="0208090404030B020404" pitchFamily="18" charset="77"/>
              </a:rPr>
              <a:t>+39 388 257 3069</a:t>
            </a:r>
          </a:p>
          <a:p>
            <a:pPr>
              <a:lnSpc>
                <a:spcPct val="70000"/>
              </a:lnSpc>
            </a:pPr>
            <a:r>
              <a:rPr lang="it-IT" sz="1600" dirty="0">
                <a:latin typeface="Cooper Black" panose="0208090404030B020404" pitchFamily="18" charset="77"/>
              </a:rPr>
              <a:t>commerciale@zerografica.com</a:t>
            </a:r>
          </a:p>
          <a:p>
            <a:pPr>
              <a:lnSpc>
                <a:spcPct val="70000"/>
              </a:lnSpc>
            </a:pPr>
            <a:r>
              <a:rPr lang="it-IT" sz="1600" dirty="0" err="1">
                <a:latin typeface="Cooper Black" panose="0208090404030B020404" pitchFamily="18" charset="77"/>
              </a:rPr>
              <a:t>zerografica.com</a:t>
            </a:r>
            <a:endParaRPr lang="it-IT" sz="1600" dirty="0">
              <a:latin typeface="Cooper Black" panose="0208090404030B020404" pitchFamily="18" charset="77"/>
            </a:endParaRPr>
          </a:p>
        </p:txBody>
      </p:sp>
      <p:pic>
        <p:nvPicPr>
          <p:cNvPr id="5" name="Immagine 4">
            <a:extLst>
              <a:ext uri="{FF2B5EF4-FFF2-40B4-BE49-F238E27FC236}">
                <a16:creationId xmlns:a16="http://schemas.microsoft.com/office/drawing/2014/main" id="{9317C66B-564B-2748-B00D-E1D9979D4F57}"/>
              </a:ext>
            </a:extLst>
          </p:cNvPr>
          <p:cNvPicPr>
            <a:picLocks noChangeAspect="1"/>
          </p:cNvPicPr>
          <p:nvPr/>
        </p:nvPicPr>
        <p:blipFill>
          <a:blip r:embed="rId2"/>
          <a:stretch>
            <a:fillRect/>
          </a:stretch>
        </p:blipFill>
        <p:spPr>
          <a:xfrm>
            <a:off x="3834996" y="1990051"/>
            <a:ext cx="4522003" cy="1119453"/>
          </a:xfrm>
          <a:prstGeom prst="rect">
            <a:avLst/>
          </a:prstGeom>
        </p:spPr>
      </p:pic>
      <p:sp>
        <p:nvSpPr>
          <p:cNvPr id="8" name="Rettangolo 7">
            <a:extLst>
              <a:ext uri="{FF2B5EF4-FFF2-40B4-BE49-F238E27FC236}">
                <a16:creationId xmlns:a16="http://schemas.microsoft.com/office/drawing/2014/main" id="{664858CC-C3F6-274C-B221-0F36735BFDB2}"/>
              </a:ext>
            </a:extLst>
          </p:cNvPr>
          <p:cNvSpPr/>
          <p:nvPr/>
        </p:nvSpPr>
        <p:spPr>
          <a:xfrm>
            <a:off x="0" y="6053328"/>
            <a:ext cx="12192000" cy="804672"/>
          </a:xfrm>
          <a:prstGeom prst="rect">
            <a:avLst/>
          </a:prstGeom>
          <a:solidFill>
            <a:srgbClr val="E325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ottotitolo 2">
            <a:extLst>
              <a:ext uri="{FF2B5EF4-FFF2-40B4-BE49-F238E27FC236}">
                <a16:creationId xmlns:a16="http://schemas.microsoft.com/office/drawing/2014/main" id="{9A8BE8D3-F0B0-CA4F-991C-4C8F4959B084}"/>
              </a:ext>
            </a:extLst>
          </p:cNvPr>
          <p:cNvSpPr txBox="1">
            <a:spLocks/>
          </p:cNvSpPr>
          <p:nvPr/>
        </p:nvSpPr>
        <p:spPr>
          <a:xfrm>
            <a:off x="1523998" y="1006542"/>
            <a:ext cx="9144000" cy="4827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2800" dirty="0">
                <a:latin typeface="Cooper Black" panose="0208090404030B020404" pitchFamily="18" charset="77"/>
              </a:rPr>
              <a:t>VI RINGRAZIAMO PER L’ATTENZIONE</a:t>
            </a:r>
          </a:p>
        </p:txBody>
      </p:sp>
    </p:spTree>
    <p:extLst>
      <p:ext uri="{BB962C8B-B14F-4D97-AF65-F5344CB8AC3E}">
        <p14:creationId xmlns:p14="http://schemas.microsoft.com/office/powerpoint/2010/main" val="92415888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576</Words>
  <Application>Microsoft Office PowerPoint</Application>
  <PresentationFormat>Widescreen</PresentationFormat>
  <Paragraphs>42</Paragraphs>
  <Slides>9</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9</vt:i4>
      </vt:variant>
    </vt:vector>
  </HeadingPairs>
  <TitlesOfParts>
    <vt:vector size="15" baseType="lpstr">
      <vt:lpstr>Arial</vt:lpstr>
      <vt:lpstr>Calibri</vt:lpstr>
      <vt:lpstr>Calibri Light</vt:lpstr>
      <vt:lpstr>Cooper Black</vt:lpstr>
      <vt:lpstr>Helvetica</vt:lpstr>
      <vt:lpstr>Tema di Office</vt:lpstr>
      <vt:lpstr>Presentazione standard di PowerPoint</vt:lpstr>
      <vt:lpstr>La Cooperativa Sociale in carcere</vt:lpstr>
      <vt:lpstr>I nostri Lavori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Zerografica</dc:creator>
  <cp:lastModifiedBy>Gualtiero Leoni</cp:lastModifiedBy>
  <cp:revision>6</cp:revision>
  <dcterms:created xsi:type="dcterms:W3CDTF">2023-11-20T13:21:49Z</dcterms:created>
  <dcterms:modified xsi:type="dcterms:W3CDTF">2023-11-24T09:06:08Z</dcterms:modified>
</cp:coreProperties>
</file>