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9" r:id="rId2"/>
    <p:sldId id="343" r:id="rId3"/>
    <p:sldId id="345" r:id="rId4"/>
    <p:sldId id="330" r:id="rId5"/>
    <p:sldId id="344" r:id="rId6"/>
    <p:sldId id="346" r:id="rId7"/>
    <p:sldId id="348" r:id="rId8"/>
    <p:sldId id="34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30CF9D5-AB48-415F-B128-AE06CD257FAB}">
          <p14:sldIdLst>
            <p14:sldId id="329"/>
            <p14:sldId id="343"/>
            <p14:sldId id="345"/>
            <p14:sldId id="330"/>
            <p14:sldId id="344"/>
            <p14:sldId id="346"/>
            <p14:sldId id="348"/>
            <p14:sldId id="347"/>
          </p14:sldIdLst>
        </p14:section>
        <p14:section name="Sezione senza titolo" id="{320115EC-7CDE-4DC7-BAEA-42DF0444991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945F6-A0F2-467A-8007-73E981E5CB03}" v="6" dt="2021-12-07T16:57:4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4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DA15-437E-43B7-9E71-536878802AEE}" type="datetimeFigureOut">
              <a:rPr lang="it-IT" smtClean="0"/>
              <a:t>16/12/2021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8B953-9F8E-4F33-99DF-641DA981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C1FD2E44-4EBD-4BA2-BDBE-9B9F8B493C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049C989-0F4B-42BB-9BF6-DC0F7FD6D8A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72371D8-EEC9-4E94-A80D-300B2B87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9E117FC-7B3F-4CBD-9030-64FE99FE198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5D4387A-0934-4AF6-B0F6-F0BC2BD0E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EB163C79-77A4-4A4E-A612-A8F08C055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C1FD2E44-4EBD-4BA2-BDBE-9B9F8B493C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049C989-0F4B-42BB-9BF6-DC0F7FD6D8A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72371D8-EEC9-4E94-A80D-300B2B87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9E117FC-7B3F-4CBD-9030-64FE99FE198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5D4387A-0934-4AF6-B0F6-F0BC2BD0E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EB163C79-77A4-4A4E-A612-A8F08C055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1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3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5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8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1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752E3318-28E6-4EDA-B4B4-31A3DB13AC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2AF97A8-ED0D-4AE0-96BB-7B04E273FD0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3E9C0E2-FA28-47AB-9BB5-3888D242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4BC2276-FD02-4371-B6CD-9B23E96A5C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 Unicode MS" charset="0"/>
              </a:rPr>
              <a:pPr marL="0" marR="0" lvl="0" indent="0" algn="r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68098E4-54D8-4629-8E70-A1488C8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2C462AD-D7B3-4BBC-B6AD-CB7A70502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4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1" cy="147002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A8CBD3-4C86-44FD-A6E8-0F679AEA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6C09-4049-4921-B806-8F484D07EDF8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004B1-AA52-46AF-B7CC-13562242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026EE9-E357-4703-842D-FD802381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0C90-4FE6-41D3-B992-0D1E505B29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2491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8196DF-7158-432A-B3BB-96E52458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1606-0185-4EFF-AB22-9FEB07A4DFC5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9A2862-FA92-4C0D-A906-39E1529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717FDA-3A97-4455-9212-E19C8D45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9326-74E1-4770-B9DB-002D180AF6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28187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D5B8C5-7174-4973-BC49-485DE5C8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6206-8EE3-44D1-A829-A9559597C5E4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43E5C4-0EFF-486B-A6FA-E4E4C11B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6376F-91B0-47C4-9522-CFCB981C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B8B0-1213-4162-9662-CBBE827EED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45922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39F293-324A-405D-8884-4BDB46A8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95D0-E347-4907-B700-38E242733746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682619-B21B-49AF-97CC-01A90876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D1A9F6-FF1B-4537-8031-8B37E66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B857-EB0D-4128-B0B4-4103BC049B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016405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</p:spPr>
        <p:txBody>
          <a:bodyPr anchor="t"/>
          <a:lstStyle>
            <a:lvl1pPr algn="l">
              <a:defRPr sz="4233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48801E-0D85-4347-8130-73154CCD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E095-386E-4CBD-ADD7-D32AD367B03C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63ACC-38B8-4911-862E-986C6A79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BCF20-F165-4A8E-83B3-2C3928FE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A4B7-D72D-473A-9166-137FA8589E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4517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7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7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4B8331C-B245-4054-BA78-E63E0A30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441B-2DB8-4785-872A-6F2768B7E715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0E66B02-BE72-4EDB-BA0B-E4100736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AAFA6D-DF6A-4F27-B8AD-CE136B7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50B-2BC5-4493-863C-82B7C61B14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89096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540"/>
            </a:lvl1pPr>
            <a:lvl2pPr>
              <a:defRPr sz="2117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40"/>
            </a:lvl1pPr>
            <a:lvl2pPr>
              <a:defRPr sz="2117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93662B5-0ED5-45DE-BAAE-CFA8E6EA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275A-E89F-4F48-8255-7206739B1263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6AC8733-76E7-4125-B46B-B16223F4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C781F4E-1ECB-429F-917C-0863356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8753-A819-496E-95B2-CBFF363A68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975781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22A0882-F734-48CA-9427-6BD2F80A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FD61-BC9C-4DC6-B3B1-FAB23BFAC9DA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A9688AF-7CF3-4341-8ACC-79E40A52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13AC3B24-65E8-4F1A-A9E1-167EDB74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8420-C936-45EF-8FA0-DA909ABD60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08804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7782FCC-259F-4476-91E3-9C1148FA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AC24-C681-4082-8824-384C4AB97F4E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273643A-712B-4407-9403-BD270D7F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7D56A5C-441F-4CE1-A8E8-B7635586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53E3-06C2-4A70-82B3-FF8BC4925D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9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</p:spPr>
        <p:txBody>
          <a:bodyPr anchor="b"/>
          <a:lstStyle>
            <a:lvl1pPr algn="l">
              <a:defRPr sz="2117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5" cy="4691063"/>
          </a:xfrm>
        </p:spPr>
        <p:txBody>
          <a:bodyPr/>
          <a:lstStyle>
            <a:lvl1pPr marL="0" indent="0">
              <a:buNone/>
              <a:defRPr sz="1482"/>
            </a:lvl1pPr>
            <a:lvl2pPr marL="483855" indent="0">
              <a:buNone/>
              <a:defRPr sz="1270"/>
            </a:lvl2pPr>
            <a:lvl3pPr marL="967710" indent="0">
              <a:buNone/>
              <a:defRPr sz="1058"/>
            </a:lvl3pPr>
            <a:lvl4pPr marL="1451564" indent="0">
              <a:buNone/>
              <a:defRPr sz="952"/>
            </a:lvl4pPr>
            <a:lvl5pPr marL="1935419" indent="0">
              <a:buNone/>
              <a:defRPr sz="952"/>
            </a:lvl5pPr>
            <a:lvl6pPr marL="2419274" indent="0">
              <a:buNone/>
              <a:defRPr sz="952"/>
            </a:lvl6pPr>
            <a:lvl7pPr marL="2903129" indent="0">
              <a:buNone/>
              <a:defRPr sz="952"/>
            </a:lvl7pPr>
            <a:lvl8pPr marL="3386983" indent="0">
              <a:buNone/>
              <a:defRPr sz="952"/>
            </a:lvl8pPr>
            <a:lvl9pPr marL="3870838" indent="0">
              <a:buNone/>
              <a:defRPr sz="9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DAD32A1-F936-4B72-9D74-1BA61F14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9F84-D87B-4D63-9D2E-D96615A403F3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95A9E18-1B1F-438B-AA7E-CD9B554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4EC22A3-1F34-473D-8514-B948B0A5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8DB0-329A-438A-A882-C78E2D78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82094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7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2"/>
            </a:lvl1pPr>
            <a:lvl2pPr marL="483855" indent="0">
              <a:buNone/>
              <a:defRPr sz="1270"/>
            </a:lvl2pPr>
            <a:lvl3pPr marL="967710" indent="0">
              <a:buNone/>
              <a:defRPr sz="1058"/>
            </a:lvl3pPr>
            <a:lvl4pPr marL="1451564" indent="0">
              <a:buNone/>
              <a:defRPr sz="952"/>
            </a:lvl4pPr>
            <a:lvl5pPr marL="1935419" indent="0">
              <a:buNone/>
              <a:defRPr sz="952"/>
            </a:lvl5pPr>
            <a:lvl6pPr marL="2419274" indent="0">
              <a:buNone/>
              <a:defRPr sz="952"/>
            </a:lvl6pPr>
            <a:lvl7pPr marL="2903129" indent="0">
              <a:buNone/>
              <a:defRPr sz="952"/>
            </a:lvl7pPr>
            <a:lvl8pPr marL="3386983" indent="0">
              <a:buNone/>
              <a:defRPr sz="952"/>
            </a:lvl8pPr>
            <a:lvl9pPr marL="3870838" indent="0">
              <a:buNone/>
              <a:defRPr sz="952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32D2E87-6C0D-42CD-8129-963CA98A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F0BC-71B4-4DEA-9F39-4FD6D0F3B821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987A454-8903-4E5D-B1AD-39AE9C64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0D82AC6-64BE-4282-BB92-5AF3D61D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A0F3-EA38-4AAD-8121-0265527774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010487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FD03E4D5-5E29-49B5-B8C9-FDD9BEE095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302" y="273850"/>
            <a:ext cx="10973397" cy="11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CBAD387-4657-49E3-AF0F-6712590EB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302" y="1599417"/>
            <a:ext cx="10973397" cy="452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B5F2FC-1B46-4EF3-8D1A-B5657B5EB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301" y="6355663"/>
            <a:ext cx="2845398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7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fld id="{A1321B7A-F564-4918-8A48-AEF0EDB6F9C3}" type="datetimeFigureOut">
              <a:rPr lang="it-IT"/>
              <a:pPr>
                <a:defRPr/>
              </a:pPr>
              <a:t>16/12/2021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12D31F-DDE1-48F2-8353-27C36ED6C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551" y="6355663"/>
            <a:ext cx="3860900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7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DD6A5F-18AD-4247-81A8-37BC0C56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301" y="6355663"/>
            <a:ext cx="2845398" cy="36625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7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F68E4386-E5BD-4C6C-85A9-A7619BE251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6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5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5pPr>
      <a:lvl6pPr marL="483855" algn="ctr" rtl="0" fontAlgn="base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6pPr>
      <a:lvl7pPr marL="967710" algn="ctr" rtl="0" fontAlgn="base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7pPr>
      <a:lvl8pPr marL="1451564" algn="ctr" rtl="0" fontAlgn="base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8pPr>
      <a:lvl9pPr marL="1935419" algn="ctr" rtl="0" fontAlgn="base">
        <a:spcBef>
          <a:spcPct val="0"/>
        </a:spcBef>
        <a:spcAft>
          <a:spcPct val="0"/>
        </a:spcAft>
        <a:defRPr sz="465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62891" indent="-36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87" kern="1200">
          <a:solidFill>
            <a:schemeClr val="tx1"/>
          </a:solidFill>
          <a:latin typeface="+mn-lt"/>
          <a:ea typeface="+mn-ea"/>
          <a:cs typeface="+mn-cs"/>
        </a:defRPr>
      </a:lvl1pPr>
      <a:lvl2pPr marL="786264" indent="-3024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637" indent="-2419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3492" indent="-2419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77346" indent="-24192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une.milano.it/web/informagiovani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infogiomila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informagiovani_milano/" TargetMode="External"/><Relationship Id="rId5" Type="http://schemas.openxmlformats.org/officeDocument/2006/relationships/hyperlink" Target="https://www.facebook.com/informagiovani/" TargetMode="External"/><Relationship Id="rId4" Type="http://schemas.openxmlformats.org/officeDocument/2006/relationships/hyperlink" Target="mailto:ed.informagiovani@comune.milan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39E54E1-92D6-4D13-A160-7CBE6338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323A06-E398-44C1-A19D-A20824099D55}"/>
              </a:ext>
            </a:extLst>
          </p:cNvPr>
          <p:cNvSpPr txBox="1"/>
          <p:nvPr/>
        </p:nvSpPr>
        <p:spPr>
          <a:xfrm>
            <a:off x="544749" y="529819"/>
            <a:ext cx="11245174" cy="140038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4800" dirty="0">
                <a:solidFill>
                  <a:prstClr val="white"/>
                </a:solidFill>
                <a:latin typeface="Lato Black"/>
              </a:rPr>
              <a:t>Informagiovani</a:t>
            </a:r>
          </a:p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altLang="it-IT" sz="900" dirty="0">
              <a:solidFill>
                <a:prstClr val="white"/>
              </a:solidFill>
              <a:latin typeface="Lato Black" panose="020F0502020204030203" pitchFamily="34" charset="0"/>
            </a:endParaRPr>
          </a:p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altLang="it-IT" sz="2800" dirty="0">
                <a:solidFill>
                  <a:prstClr val="white"/>
                </a:solidFill>
                <a:latin typeface="Lato Black" panose="020F0502020204030203" pitchFamily="34" charset="0"/>
              </a:rPr>
              <a:t>Unità Giovani - Area Giovani, Università e Alta Formazione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953EFD-5B3B-4D92-BD16-F57BDEC92D57}"/>
              </a:ext>
            </a:extLst>
          </p:cNvPr>
          <p:cNvSpPr txBox="1"/>
          <p:nvPr/>
        </p:nvSpPr>
        <p:spPr>
          <a:xfrm>
            <a:off x="731828" y="2506458"/>
            <a:ext cx="105836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srgbClr val="FF0000"/>
                </a:solidFill>
                <a:latin typeface="Lato Medium"/>
                <a:ea typeface="MS PGothic" panose="020B0600070205080204" pitchFamily="34" charset="-128"/>
              </a:rPr>
              <a:t>COSA E’</a:t>
            </a:r>
          </a:p>
          <a:p>
            <a:pPr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dirty="0">
              <a:solidFill>
                <a:prstClr val="black"/>
              </a:solidFill>
              <a:latin typeface="Lato Medium"/>
              <a:ea typeface="MS PGothic" panose="020B0600070205080204" pitchFamily="34" charset="-128"/>
            </a:endParaRPr>
          </a:p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Un servizio d’informazione, orientamento e supporto rivolto ai giovani dai 15 ai 34 anni sui temi del lavoro, scuola e formazione, volontariato, mobilità internazionale, salute e benessere, attività culturali e del tempo libero.</a:t>
            </a:r>
          </a:p>
        </p:txBody>
      </p:sp>
      <p:pic>
        <p:nvPicPr>
          <p:cNvPr id="6150" name="Immagine 3">
            <a:extLst>
              <a:ext uri="{FF2B5EF4-FFF2-40B4-BE49-F238E27FC236}">
                <a16:creationId xmlns:a16="http://schemas.microsoft.com/office/drawing/2014/main" id="{E7AEB8D6-B6A5-4D79-A412-37ED8A1D6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" y="5043767"/>
            <a:ext cx="1182268" cy="16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39E54E1-92D6-4D13-A160-7CBE6338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323A06-E398-44C1-A19D-A20824099D55}"/>
              </a:ext>
            </a:extLst>
          </p:cNvPr>
          <p:cNvSpPr txBox="1"/>
          <p:nvPr/>
        </p:nvSpPr>
        <p:spPr>
          <a:xfrm>
            <a:off x="544749" y="529819"/>
            <a:ext cx="11245174" cy="6135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>
                <a:solidFill>
                  <a:prstClr val="white"/>
                </a:solidFill>
                <a:latin typeface="Lato Black"/>
              </a:rPr>
              <a:t>LE </a:t>
            </a:r>
            <a:r>
              <a:rPr lang="it-IT" sz="3387" dirty="0" err="1">
                <a:solidFill>
                  <a:prstClr val="white"/>
                </a:solidFill>
                <a:latin typeface="Lato Black"/>
              </a:rPr>
              <a:t>ATTIVITA</a:t>
            </a:r>
            <a:r>
              <a:rPr lang="it-IT" sz="3387" dirty="0">
                <a:solidFill>
                  <a:prstClr val="white"/>
                </a:solidFill>
                <a:latin typeface="Lato Black"/>
              </a:rPr>
              <a:t>’ SVOLTE DAGLI OPERATORI</a:t>
            </a:r>
            <a:endParaRPr lang="it-IT" sz="2540" dirty="0">
              <a:solidFill>
                <a:prstClr val="white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953EFD-5B3B-4D92-BD16-F57BDEC92D57}"/>
              </a:ext>
            </a:extLst>
          </p:cNvPr>
          <p:cNvSpPr txBox="1"/>
          <p:nvPr/>
        </p:nvSpPr>
        <p:spPr>
          <a:xfrm>
            <a:off x="1070043" y="1310312"/>
            <a:ext cx="105836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Attualmente il servizio è gestito da 5 operatori/tutor, una coordinatrice e una referente amministrativa.</a:t>
            </a:r>
          </a:p>
          <a:p>
            <a:pPr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000" dirty="0">
              <a:solidFill>
                <a:prstClr val="black"/>
              </a:solidFill>
              <a:latin typeface="Lato Medium"/>
              <a:ea typeface="MS PGothic" panose="020B0600070205080204" pitchFamily="34" charset="-128"/>
            </a:endParaRPr>
          </a:p>
          <a:p>
            <a:pPr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Le attività svolte: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Colloqui di prima accoglienza, mediazione informativa e accompagnamento dei giovani che necessitano di fruire di opportunità di orientamento e supporto specialistico; i successivi colloqui di follow-up; 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Supporto all’organizzazione e allo svolgimento degli sportelli e dei laboratori di orientamento e delle iniziative informative e culturali in collaborazione con enti esterni; 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Ricerca, aggiornamento ed elaborazione di informazioni negli ambiti tematici del servizio;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Gestione del sito web e, a breve, della nuova piattaforma dedicata che sarà disponibile da gennaio 2022;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Comunicazione e monitoraggio del servizio; 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Attività di coordinamento del servizio /gestione amministrativa delle iniziative in appalto;</a:t>
            </a:r>
          </a:p>
          <a:p>
            <a:pPr marL="342900" indent="-342900" algn="justLow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solidFill>
                  <a:prstClr val="black"/>
                </a:solidFill>
                <a:latin typeface="Lato Medium"/>
                <a:ea typeface="MS PGothic" panose="020B0600070205080204" pitchFamily="34" charset="-128"/>
              </a:rPr>
              <a:t>Partecipazione a progetti finanziati su temi inerenti le attività del servizio</a:t>
            </a:r>
            <a:endParaRPr lang="it-IT" dirty="0">
              <a:solidFill>
                <a:prstClr val="black"/>
              </a:solidFill>
              <a:latin typeface="Lato Medium"/>
              <a:ea typeface="MS PGothic" panose="020B0600070205080204" pitchFamily="34" charset="-128"/>
            </a:endParaRPr>
          </a:p>
        </p:txBody>
      </p:sp>
      <p:pic>
        <p:nvPicPr>
          <p:cNvPr id="6150" name="Immagine 3">
            <a:extLst>
              <a:ext uri="{FF2B5EF4-FFF2-40B4-BE49-F238E27FC236}">
                <a16:creationId xmlns:a16="http://schemas.microsoft.com/office/drawing/2014/main" id="{E7AEB8D6-B6A5-4D79-A412-37ED8A1D6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" y="557272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410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113479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>
                <a:solidFill>
                  <a:prstClr val="white"/>
                </a:solidFill>
                <a:latin typeface="Lato Black"/>
              </a:rPr>
              <a:t>L’ORGANIZZAZIONE A SEGUITO DELL’EMERGENZA PANDEMICA (da marzo 2020)</a:t>
            </a: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3C1956-D60F-45DF-8FE5-ED8D8D45E02A}"/>
              </a:ext>
            </a:extLst>
          </p:cNvPr>
          <p:cNvSpPr txBox="1"/>
          <p:nvPr/>
        </p:nvSpPr>
        <p:spPr>
          <a:xfrm>
            <a:off x="787842" y="1519417"/>
            <a:ext cx="110409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it-IT" sz="2100" dirty="0"/>
              <a:t>Subito dopo l’inizio della crisi pandemica, nel marzo 2021 l’Informagiovani ha saputo ripensare radicalmente la propria organizzazione in tempi molto rapidi (meno di 15 giorni). In quel periodo è stato necessario chiudere la sede per un tempo prolungato, con fasi temporanee di riapertura che si sono alternate. Le attività sono state tutte  </a:t>
            </a:r>
            <a:r>
              <a:rPr lang="it-IT" sz="2100" u="sng" dirty="0"/>
              <a:t>riconvertite in modalità da remoto</a:t>
            </a:r>
            <a:r>
              <a:rPr lang="it-IT" sz="2100" dirty="0"/>
              <a:t>, previa prenotazione.  </a:t>
            </a:r>
          </a:p>
          <a:p>
            <a:endParaRPr lang="it-IT" sz="2100" dirty="0"/>
          </a:p>
          <a:p>
            <a:pPr algn="justLow"/>
            <a:r>
              <a:rPr lang="it-IT" sz="2100" dirty="0"/>
              <a:t>I giovani hanno partecipato sia ai colloqui con gli operatori del servizio, sia ai colloqui specialistici individuali o in piccolo gruppo tramite la piattaforma Teams, con prenotazione online. </a:t>
            </a:r>
          </a:p>
          <a:p>
            <a:pPr algn="justLow"/>
            <a:r>
              <a:rPr lang="it-IT" sz="2100" dirty="0"/>
              <a:t>Dal mese di maggio, la sede di via Dogana è stata riaperta stabilmente per due pomeriggi alla settimana (mercoledì e giovedì) con orario ridotto, nonostante le difficoltà legate all’assenza di alcuni operatori collocati in lavoro agile permanente fino alla fine dell’emergenza. Da ottobre anche le attività di orientamento specialistico e i laboratori per piccoli gruppi sono stati riportati in sede, continuando comunque a garantire ai giovani la possibilità di scelta tra colloqui in via Dogana o online, in una fascia oraria ampia che copre tutta la settimana lavorativa.</a:t>
            </a:r>
          </a:p>
          <a:p>
            <a:pPr algn="justLow"/>
            <a:endParaRPr lang="it-IT" sz="2100" dirty="0"/>
          </a:p>
          <a:p>
            <a:pPr algn="justLow"/>
            <a:r>
              <a:rPr lang="it-IT" sz="2100" dirty="0"/>
              <a:t>Anche le scuole hanno partecipato ai laboratori a loro dedicati tramite piattaforme online, su prenotazione delle singole classi.</a:t>
            </a:r>
          </a:p>
        </p:txBody>
      </p:sp>
    </p:spTree>
    <p:extLst>
      <p:ext uri="{BB962C8B-B14F-4D97-AF65-F5344CB8AC3E}">
        <p14:creationId xmlns:p14="http://schemas.microsoft.com/office/powerpoint/2010/main" val="2808239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113479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>
                <a:solidFill>
                  <a:prstClr val="white"/>
                </a:solidFill>
                <a:latin typeface="Lato Black"/>
              </a:rPr>
              <a:t>LE NUOVE MODALITA’ DI ISCRIZIONE E PROFILAZIONE DEI GIOVANI</a:t>
            </a: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3C1956-D60F-45DF-8FE5-ED8D8D45E02A}"/>
              </a:ext>
            </a:extLst>
          </p:cNvPr>
          <p:cNvSpPr txBox="1"/>
          <p:nvPr/>
        </p:nvSpPr>
        <p:spPr>
          <a:xfrm>
            <a:off x="787842" y="1367610"/>
            <a:ext cx="1058379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it-IT" sz="2100" dirty="0"/>
              <a:t>Le nuove modalità, soprattutto quelle individuali, si sono rivelate efficaci e adatte al target, tanto che si è registrato un notevole incremento di partecipanti rispetto agli anni precedenti e un ottimo livello di gradimento del servizio. </a:t>
            </a:r>
          </a:p>
          <a:p>
            <a:pPr algn="justLow"/>
            <a:endParaRPr lang="it-IT" sz="2100" dirty="0"/>
          </a:p>
          <a:p>
            <a:pPr algn="justLow"/>
            <a:r>
              <a:rPr lang="it-IT" sz="2100" dirty="0"/>
              <a:t>In particolare le nuove modalità di iscrizione e prenotazione, sperimentate anche con la partecipazione al progetto MiG-Work, finanziato da ANCI Lombardia nell’ambito del bando regionale «La Lombardia è dei giovani 2020» e la creazione di un vero e proprio «sistema integrato di servizi», gestito da un network costituito con gli 8 partner del progetto e con ulteriori 16 diversi soggetti esterni affidatari, hanno consentito di profilare con accuratezza ciascun giovane coinvolto, identificarne i bisogni e proporre dei  percorsi modulari personalizzati di fruizione delle molte opportunità messe a disposizione da tutti gli enti coinvolti.</a:t>
            </a:r>
          </a:p>
          <a:p>
            <a:pPr algn="justLow"/>
            <a:endParaRPr lang="it-IT" sz="2100" dirty="0"/>
          </a:p>
          <a:p>
            <a:pPr algn="justLow"/>
            <a:r>
              <a:rPr lang="it-IT" sz="2100" dirty="0"/>
              <a:t>Nell’ambito di </a:t>
            </a:r>
            <a:r>
              <a:rPr lang="it-IT" sz="2100" dirty="0" err="1"/>
              <a:t>MiG</a:t>
            </a:r>
            <a:r>
              <a:rPr lang="it-IT" sz="2100" dirty="0"/>
              <a:t>-Work è stata inoltre co-progettata e poi sviluppata dal SIAD la nuova piattaforma, che diventerà lo strumento di gestione stabile del nuovo sistema a regime, anche dopo la conclusione del progetto.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104445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>
                <a:solidFill>
                  <a:prstClr val="white"/>
                </a:solidFill>
                <a:latin typeface="Lato Black"/>
              </a:rPr>
              <a:t>I DATI DI PARTECIPAZIONE </a:t>
            </a:r>
          </a:p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prstClr val="white"/>
                </a:solidFill>
                <a:latin typeface="Lato Black"/>
              </a:rPr>
              <a:t>(periodo ottobre 2020-ottobre 2021)</a:t>
            </a:r>
            <a:endParaRPr lang="it-IT" sz="3387" dirty="0">
              <a:solidFill>
                <a:prstClr val="white"/>
              </a:solidFill>
              <a:latin typeface="Lato Black"/>
            </a:endParaRP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D6F8B-416E-4F8B-A4C8-40918E2C1ABF}"/>
              </a:ext>
            </a:extLst>
          </p:cNvPr>
          <p:cNvSpPr txBox="1"/>
          <p:nvPr/>
        </p:nvSpPr>
        <p:spPr>
          <a:xfrm>
            <a:off x="259846" y="1398093"/>
            <a:ext cx="1101180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it-IT" sz="2000" dirty="0"/>
              <a:t>Dal 1° ottobre 2020 al 31 ottobre 2021, </a:t>
            </a:r>
            <a:r>
              <a:rPr lang="it-IT" sz="2000" b="1" dirty="0"/>
              <a:t>gli operatori Informagiovani hanno svolto in totale </a:t>
            </a:r>
            <a:r>
              <a:rPr lang="it-IT" sz="2000" b="1" dirty="0">
                <a:solidFill>
                  <a:srgbClr val="FF0000"/>
                </a:solidFill>
              </a:rPr>
              <a:t>554 </a:t>
            </a:r>
            <a:r>
              <a:rPr lang="it-IT" sz="2000" dirty="0">
                <a:solidFill>
                  <a:srgbClr val="FF0000"/>
                </a:solidFill>
              </a:rPr>
              <a:t>colloqui </a:t>
            </a:r>
            <a:r>
              <a:rPr lang="it-IT" sz="2000" dirty="0"/>
              <a:t>a giovani residenti nel territorio della Città Metropolitana Milanese e nelle vicine province di Monza-Brianza e Lodi). Molti giovani hanno partecipato a successivi colloqui di follow up con gli stessi operatori/tutor che li hanno accolti, dopo e durante la fruizione delle diverse opportunità disponibili. Non sono stati conteggiati i numerosi colloqui con giovani provenienti da altre città italiane o straniere che hanno contattato il servizio perché interessati a trasferirsi a Milano per studio/lavoro.</a:t>
            </a:r>
          </a:p>
          <a:p>
            <a:pPr algn="justLow"/>
            <a:endParaRPr lang="it-IT" sz="2000" dirty="0"/>
          </a:p>
          <a:p>
            <a:pPr algn="justLow"/>
            <a:r>
              <a:rPr lang="it-IT" sz="2000" dirty="0"/>
              <a:t>Questi i dati di partecipazione alle iniziative:</a:t>
            </a:r>
          </a:p>
          <a:p>
            <a:pPr algn="justLow"/>
            <a:endParaRPr lang="it-IT" sz="2000" dirty="0"/>
          </a:p>
          <a:p>
            <a:pPr marL="342900" indent="-342900" algn="justLow">
              <a:buFont typeface="Wingdings" pitchFamily="2" charset="2"/>
              <a:buChar char="v"/>
            </a:pPr>
            <a:r>
              <a:rPr lang="it-IT" sz="2000" dirty="0"/>
              <a:t> </a:t>
            </a:r>
            <a:r>
              <a:rPr lang="it-IT" sz="2000" b="1" dirty="0"/>
              <a:t>attività di orientamento  individuale </a:t>
            </a:r>
            <a:r>
              <a:rPr lang="it-IT" sz="2000" dirty="0"/>
              <a:t>(sportelli «Counseling orientativo, «Curriculum», «dal CV all’obiettivo professionale», «Alla ricerca dell’offerta di lavoro», «A.M.I.CO - Mediazione, Orientamento, Informazione e Consulenza per giovani stranieri», «L’Avvocato ti orienta», «Orientamento post-diploma», «Orientamento e </a:t>
            </a:r>
            <a:r>
              <a:rPr lang="it-IT" sz="2000" dirty="0" err="1"/>
              <a:t>ri</a:t>
            </a:r>
            <a:r>
              <a:rPr lang="it-IT" sz="2000" dirty="0"/>
              <a:t>-orientamento per giovani a rischio di dispersione o che hanno già abbandonato la scuola» : </a:t>
            </a:r>
            <a:r>
              <a:rPr lang="it-IT" sz="2000" b="1" dirty="0">
                <a:solidFill>
                  <a:srgbClr val="FF0000"/>
                </a:solidFill>
              </a:rPr>
              <a:t>500</a:t>
            </a:r>
            <a:r>
              <a:rPr lang="it-IT" sz="2000" dirty="0">
                <a:solidFill>
                  <a:srgbClr val="FF0000"/>
                </a:solidFill>
              </a:rPr>
              <a:t> colloqui svolti.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082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104445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>
                <a:solidFill>
                  <a:prstClr val="white"/>
                </a:solidFill>
                <a:latin typeface="Lato Black"/>
              </a:rPr>
              <a:t>I DATI DI PARTECIPAZIONE </a:t>
            </a:r>
          </a:p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prstClr val="white"/>
                </a:solidFill>
                <a:latin typeface="Lato Black"/>
              </a:rPr>
              <a:t>(periodo ottobre 2020-ottobre 2021)</a:t>
            </a:r>
            <a:endParaRPr lang="it-IT" sz="3387" dirty="0">
              <a:solidFill>
                <a:prstClr val="white"/>
              </a:solidFill>
              <a:latin typeface="Lato Black"/>
            </a:endParaRP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D6F8B-416E-4F8B-A4C8-40918E2C1ABF}"/>
              </a:ext>
            </a:extLst>
          </p:cNvPr>
          <p:cNvSpPr txBox="1"/>
          <p:nvPr/>
        </p:nvSpPr>
        <p:spPr>
          <a:xfrm>
            <a:off x="787842" y="1254106"/>
            <a:ext cx="1101180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Low">
              <a:buFont typeface="Wingdings" pitchFamily="2" charset="2"/>
              <a:buChar char="v"/>
            </a:pPr>
            <a:r>
              <a:rPr lang="it-IT" sz="2000" b="1" dirty="0"/>
              <a:t>Laboratori di orientamento di gruppo o rivolti a classi degli ultimi anni di scuola secondaria di 2° grado: </a:t>
            </a:r>
            <a:r>
              <a:rPr lang="it-IT" sz="2000" dirty="0"/>
              <a:t>«Il tuo piano di sviluppo professionale», «professioni emergenti e innovative», «orientamento post-diploma», «Come affrontare il colloquio di lavoro», «Tecniche per la ricerca del lavoro all’estero nei Paesi di lingua inglese, tedesca, francese e spagnola»: </a:t>
            </a:r>
            <a:r>
              <a:rPr lang="it-IT" sz="2000" dirty="0">
                <a:solidFill>
                  <a:srgbClr val="FF0000"/>
                </a:solidFill>
              </a:rPr>
              <a:t>68 laboratori svolti.</a:t>
            </a:r>
            <a:endParaRPr lang="it-IT" sz="2000" dirty="0"/>
          </a:p>
          <a:p>
            <a:pPr algn="justLow"/>
            <a:endParaRPr lang="it-IT" sz="2000" dirty="0"/>
          </a:p>
          <a:p>
            <a:pPr marL="285750" indent="-285750" algn="justLow">
              <a:buFont typeface="Wingdings" pitchFamily="2" charset="2"/>
              <a:buChar char="v"/>
            </a:pPr>
            <a:r>
              <a:rPr lang="it-IT" sz="2000" b="1" dirty="0"/>
              <a:t>Percorsi di acquisizione di soft skills e sostegno all’autoimprenditorialità, volontariato e cittadinanza attiva, rivolti a singoli, </a:t>
            </a:r>
            <a:r>
              <a:rPr lang="it-IT" sz="2000" b="1" dirty="0" err="1"/>
              <a:t>minigruppi</a:t>
            </a:r>
            <a:r>
              <a:rPr lang="it-IT" sz="2000" b="1" dirty="0"/>
              <a:t>, a gruppi e a classi di scuola secondaria di 2° grado: «</a:t>
            </a:r>
            <a:r>
              <a:rPr lang="it-IT" sz="2000" dirty="0"/>
              <a:t>Conoscenza del sé e del proprio talento», «Incontri per costruire il tuo futuro», «Progettazione sociale: mettiamo in pratica le idee», «Web </a:t>
            </a:r>
            <a:r>
              <a:rPr lang="it-IT" sz="2000" dirty="0" err="1"/>
              <a:t>Reputation</a:t>
            </a:r>
            <a:r>
              <a:rPr lang="it-IT" sz="2000" dirty="0"/>
              <a:t> &amp; Skills for life», «Autoimprenditorialità e Innovazione», «Scopri il tuo talento e dai vita con i tuoi compagni ad un progetto professionale», «Comunicazione efficace», «Storytelling», sportelli e laboratori sul Volontariato, infopoint sul Corpo Europeo di Solidarietà, Laboratorio di cittadinanza attiva per giovani stranieri: </a:t>
            </a:r>
            <a:r>
              <a:rPr lang="it-IT" sz="2000" dirty="0">
                <a:solidFill>
                  <a:srgbClr val="FF0000"/>
                </a:solidFill>
              </a:rPr>
              <a:t>76 colloqui individuali, 178 incontri o laboratori svolti</a:t>
            </a:r>
          </a:p>
          <a:p>
            <a:pPr algn="justLow">
              <a:spcBef>
                <a:spcPts val="1200"/>
              </a:spcBef>
            </a:pPr>
            <a:r>
              <a:rPr lang="it-IT" sz="2000" dirty="0"/>
              <a:t>In totale </a:t>
            </a:r>
            <a:r>
              <a:rPr lang="it-IT" sz="2000" b="1" dirty="0"/>
              <a:t>i beneficiari effettivi </a:t>
            </a:r>
            <a:r>
              <a:rPr lang="it-IT" sz="2000" dirty="0"/>
              <a:t>(considerando </a:t>
            </a:r>
            <a:r>
              <a:rPr lang="it-IT" sz="2000" u="sng" dirty="0"/>
              <a:t>i molti che hanno partecipato a più attività</a:t>
            </a:r>
            <a:r>
              <a:rPr lang="it-IT" sz="2000" dirty="0"/>
              <a:t>) sono stati </a:t>
            </a:r>
            <a:r>
              <a:rPr lang="it-IT" sz="2000" b="1" dirty="0">
                <a:solidFill>
                  <a:srgbClr val="FF0000"/>
                </a:solidFill>
              </a:rPr>
              <a:t>2.573, dei quali:</a:t>
            </a:r>
            <a:endParaRPr lang="it-IT" sz="2000" dirty="0"/>
          </a:p>
          <a:p>
            <a:pPr algn="justLow"/>
            <a:r>
              <a:rPr lang="it-IT" sz="2000" b="1" dirty="0">
                <a:solidFill>
                  <a:srgbClr val="FF0000"/>
                </a:solidFill>
              </a:rPr>
              <a:t>612</a:t>
            </a:r>
            <a:r>
              <a:rPr lang="it-IT" sz="2000" dirty="0"/>
              <a:t> iscritti alle attività individualmente</a:t>
            </a:r>
          </a:p>
          <a:p>
            <a:pPr algn="justLow"/>
            <a:r>
              <a:rPr lang="it-IT" sz="2000" b="1" dirty="0">
                <a:solidFill>
                  <a:srgbClr val="FF0000"/>
                </a:solidFill>
              </a:rPr>
              <a:t>1961 </a:t>
            </a:r>
            <a:r>
              <a:rPr lang="it-IT" sz="2000" dirty="0">
                <a:solidFill>
                  <a:srgbClr val="FF0000"/>
                </a:solidFill>
              </a:rPr>
              <a:t>studenti </a:t>
            </a:r>
            <a:r>
              <a:rPr lang="it-IT" sz="2000" dirty="0"/>
              <a:t>di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25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scuole</a:t>
            </a:r>
            <a:r>
              <a:rPr lang="it-IT" sz="2000" dirty="0"/>
              <a:t> di Milano e della Città Metropolitana, con </a:t>
            </a:r>
            <a:r>
              <a:rPr lang="it-IT" sz="2000" b="1" dirty="0">
                <a:solidFill>
                  <a:srgbClr val="FF0000"/>
                </a:solidFill>
              </a:rPr>
              <a:t>134</a:t>
            </a:r>
            <a:r>
              <a:rPr lang="it-IT" sz="2000" dirty="0">
                <a:solidFill>
                  <a:srgbClr val="FF0000"/>
                </a:solidFill>
              </a:rPr>
              <a:t> classi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85407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6135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 smtClean="0">
                <a:solidFill>
                  <a:prstClr val="white"/>
                </a:solidFill>
                <a:latin typeface="Lato Black"/>
              </a:rPr>
              <a:t>LA SEDE</a:t>
            </a:r>
            <a:endParaRPr lang="it-IT" sz="3387" dirty="0">
              <a:solidFill>
                <a:prstClr val="white"/>
              </a:solidFill>
              <a:latin typeface="Lato Black"/>
            </a:endParaRP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D6F8B-416E-4F8B-A4C8-40918E2C1ABF}"/>
              </a:ext>
            </a:extLst>
          </p:cNvPr>
          <p:cNvSpPr txBox="1"/>
          <p:nvPr/>
        </p:nvSpPr>
        <p:spPr>
          <a:xfrm>
            <a:off x="787843" y="779583"/>
            <a:ext cx="317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it-IT" sz="3200" b="1" dirty="0" smtClean="0"/>
              <a:t>Via Dogana 2</a:t>
            </a:r>
            <a:endParaRPr lang="it-IT" sz="3200" b="1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39" y="3164113"/>
            <a:ext cx="4628568" cy="3465399"/>
          </a:xfrm>
          <a:prstGeom prst="rect">
            <a:avLst/>
          </a:prstGeom>
        </p:spPr>
      </p:pic>
      <p:pic>
        <p:nvPicPr>
          <p:cNvPr id="9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" y="1364358"/>
            <a:ext cx="3870024" cy="2902518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77" y="3364244"/>
            <a:ext cx="4578585" cy="3413073"/>
          </a:xfrm>
          <a:prstGeom prst="rect">
            <a:avLst/>
          </a:prstGeom>
        </p:spPr>
      </p:pic>
      <p:pic>
        <p:nvPicPr>
          <p:cNvPr id="11" name="Segnaposto contenut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31" y="648100"/>
            <a:ext cx="3146612" cy="2246309"/>
          </a:xfrm>
          <a:prstGeom prst="rect">
            <a:avLst/>
          </a:prstGeom>
        </p:spPr>
      </p:pic>
      <p:pic>
        <p:nvPicPr>
          <p:cNvPr id="6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7" y="689170"/>
            <a:ext cx="4786527" cy="35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7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BFB6E5BE-584E-4FCD-A07D-48DFE0DC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67" y="611542"/>
            <a:ext cx="7795473" cy="4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7" tIns="47624" rIns="95247" bIns="4762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75455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it-IT" altLang="it-IT" sz="2540">
              <a:solidFill>
                <a:srgbClr val="FF0000"/>
              </a:solidFill>
              <a:latin typeface="Frutiger 75 Black" pitchFamily="2" charset="0"/>
              <a:ea typeface="MS PGothic" panose="020B0600070205080204" pitchFamily="34" charset="-128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9338A-6AE5-4A14-8C58-E1949148A4BD}"/>
              </a:ext>
            </a:extLst>
          </p:cNvPr>
          <p:cNvSpPr txBox="1"/>
          <p:nvPr/>
        </p:nvSpPr>
        <p:spPr>
          <a:xfrm>
            <a:off x="282102" y="75604"/>
            <a:ext cx="11624553" cy="6135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7545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3387" dirty="0" smtClean="0">
                <a:solidFill>
                  <a:prstClr val="white"/>
                </a:solidFill>
                <a:latin typeface="Lato Black"/>
              </a:rPr>
              <a:t>CONTATTI</a:t>
            </a:r>
            <a:endParaRPr lang="it-IT" sz="3387" dirty="0">
              <a:solidFill>
                <a:prstClr val="white"/>
              </a:solidFill>
              <a:latin typeface="Lato Black"/>
            </a:endParaRP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DF625017-0697-4D9D-B06B-4D6397AE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" y="5487073"/>
            <a:ext cx="808109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D6F8B-416E-4F8B-A4C8-40918E2C1ABF}"/>
              </a:ext>
            </a:extLst>
          </p:cNvPr>
          <p:cNvSpPr txBox="1"/>
          <p:nvPr/>
        </p:nvSpPr>
        <p:spPr>
          <a:xfrm>
            <a:off x="518901" y="1734305"/>
            <a:ext cx="1101180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tel</a:t>
            </a:r>
            <a:r>
              <a:rPr lang="it-IT" sz="2400" dirty="0"/>
              <a:t>. 02 884.68390 / 1</a:t>
            </a:r>
          </a:p>
          <a:p>
            <a:pPr algn="ctr"/>
            <a:r>
              <a:rPr lang="it-IT" sz="2400" dirty="0" smtClean="0">
                <a:hlinkClick r:id="rId4"/>
              </a:rPr>
              <a:t>ed.informagiovani@comune.milano.it</a:t>
            </a:r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 nostri canali </a:t>
            </a:r>
            <a:r>
              <a:rPr lang="it-IT" sz="2400" dirty="0" smtClean="0"/>
              <a:t>social:</a:t>
            </a:r>
            <a:endParaRPr lang="it-IT" sz="2400" dirty="0"/>
          </a:p>
          <a:p>
            <a:pPr algn="ctr"/>
            <a:r>
              <a:rPr lang="it-IT" sz="2400" dirty="0" err="1" smtClean="0"/>
              <a:t>Facebook</a:t>
            </a:r>
            <a:r>
              <a:rPr lang="it-IT" sz="2400" dirty="0"/>
              <a:t>: </a:t>
            </a:r>
            <a:r>
              <a:rPr lang="it-IT" sz="2400" dirty="0">
                <a:hlinkClick r:id="rId5"/>
              </a:rPr>
              <a:t>https://www.facebook.com/informagiovani</a:t>
            </a:r>
            <a:r>
              <a:rPr lang="it-IT" sz="2400" dirty="0" smtClean="0">
                <a:hlinkClick r:id="rId5"/>
              </a:rPr>
              <a:t>/</a:t>
            </a:r>
            <a:r>
              <a:rPr lang="it-IT" sz="2400" dirty="0" smtClean="0"/>
              <a:t> </a:t>
            </a:r>
            <a:endParaRPr lang="it-IT" sz="2400" dirty="0"/>
          </a:p>
          <a:p>
            <a:pPr algn="ctr"/>
            <a:r>
              <a:rPr lang="it-IT" sz="2400" dirty="0"/>
              <a:t>Instagram: </a:t>
            </a:r>
            <a:r>
              <a:rPr lang="it-IT" sz="2400" dirty="0">
                <a:hlinkClick r:id="rId6"/>
              </a:rPr>
              <a:t>https://www.instagram.com/informagiovani_milano</a:t>
            </a:r>
            <a:r>
              <a:rPr lang="it-IT" sz="2400" dirty="0" smtClean="0">
                <a:hlinkClick r:id="rId6"/>
              </a:rPr>
              <a:t>/</a:t>
            </a:r>
            <a:r>
              <a:rPr lang="it-IT" sz="2400" dirty="0" smtClean="0"/>
              <a:t> </a:t>
            </a:r>
            <a:endParaRPr lang="it-IT" sz="2400" dirty="0"/>
          </a:p>
          <a:p>
            <a:pPr algn="ctr"/>
            <a:r>
              <a:rPr lang="it-IT" sz="2400" dirty="0" err="1" smtClean="0"/>
              <a:t>Twitter</a:t>
            </a:r>
            <a:r>
              <a:rPr lang="it-IT" sz="2400" dirty="0"/>
              <a:t>: </a:t>
            </a:r>
            <a:r>
              <a:rPr lang="it-IT" sz="2400" dirty="0">
                <a:hlinkClick r:id="rId7"/>
              </a:rPr>
              <a:t>https://</a:t>
            </a:r>
            <a:r>
              <a:rPr lang="it-IT" sz="2400" dirty="0" smtClean="0">
                <a:hlinkClick r:id="rId7"/>
              </a:rPr>
              <a:t>twitter.com/infogiomilano</a:t>
            </a:r>
            <a:r>
              <a:rPr lang="it-IT" sz="2400" dirty="0" smtClean="0"/>
              <a:t>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Il sito: </a:t>
            </a:r>
            <a:r>
              <a:rPr lang="it-IT" sz="2400" dirty="0">
                <a:hlinkClick r:id="rId8"/>
              </a:rPr>
              <a:t>https://</a:t>
            </a:r>
            <a:r>
              <a:rPr lang="it-IT" sz="2400" dirty="0" smtClean="0">
                <a:hlinkClick r:id="rId8"/>
              </a:rPr>
              <a:t>www.comune.milano.it/web/informagiovani</a:t>
            </a:r>
            <a:r>
              <a:rPr lang="it-IT" sz="2400" dirty="0" smtClean="0"/>
              <a:t> </a:t>
            </a:r>
          </a:p>
          <a:p>
            <a:pPr algn="justLow"/>
            <a:endParaRPr lang="it-IT" sz="2000" dirty="0"/>
          </a:p>
          <a:p>
            <a:pPr algn="justLow"/>
            <a:endParaRPr lang="it-IT" sz="2000" dirty="0" smtClean="0"/>
          </a:p>
          <a:p>
            <a:pPr algn="justLow"/>
            <a:endParaRPr lang="it-IT" sz="2000" dirty="0"/>
          </a:p>
          <a:p>
            <a:pPr algn="justLow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68984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1102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MS PGothic</vt:lpstr>
      <vt:lpstr>Arial</vt:lpstr>
      <vt:lpstr>Arial Unicode MS</vt:lpstr>
      <vt:lpstr>Calibri</vt:lpstr>
      <vt:lpstr>Frutiger 75 Black</vt:lpstr>
      <vt:lpstr>Lato Black</vt:lpstr>
      <vt:lpstr>Lato Medium</vt:lpstr>
      <vt:lpstr>Times New Roman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Bertucci</dc:creator>
  <cp:lastModifiedBy>Paola Bertucci</cp:lastModifiedBy>
  <cp:revision>7</cp:revision>
  <dcterms:created xsi:type="dcterms:W3CDTF">2021-12-07T15:49:10Z</dcterms:created>
  <dcterms:modified xsi:type="dcterms:W3CDTF">2021-12-16T09:30:00Z</dcterms:modified>
</cp:coreProperties>
</file>