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7"/>
  </p:notesMasterIdLst>
  <p:sldIdLst>
    <p:sldId id="256" r:id="rId2"/>
    <p:sldId id="258" r:id="rId3"/>
    <p:sldId id="259" r:id="rId4"/>
    <p:sldId id="294" r:id="rId5"/>
    <p:sldId id="261" r:id="rId6"/>
    <p:sldId id="293" r:id="rId7"/>
    <p:sldId id="257" r:id="rId8"/>
    <p:sldId id="272" r:id="rId9"/>
    <p:sldId id="273" r:id="rId10"/>
    <p:sldId id="274" r:id="rId11"/>
    <p:sldId id="276" r:id="rId12"/>
    <p:sldId id="277" r:id="rId13"/>
    <p:sldId id="265" r:id="rId14"/>
    <p:sldId id="278" r:id="rId15"/>
    <p:sldId id="279" r:id="rId16"/>
    <p:sldId id="285" r:id="rId17"/>
    <p:sldId id="286" r:id="rId18"/>
    <p:sldId id="287" r:id="rId19"/>
    <p:sldId id="288" r:id="rId20"/>
    <p:sldId id="289" r:id="rId21"/>
    <p:sldId id="263" r:id="rId22"/>
    <p:sldId id="280" r:id="rId23"/>
    <p:sldId id="290" r:id="rId24"/>
    <p:sldId id="267" r:id="rId25"/>
    <p:sldId id="292" r:id="rId26"/>
  </p:sldIdLst>
  <p:sldSz cx="12192000" cy="6858000"/>
  <p:notesSz cx="9144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60"/>
    <a:srgbClr val="279281"/>
    <a:srgbClr val="A2D6CF"/>
    <a:srgbClr val="D0E8D9"/>
    <a:srgbClr val="FA507D"/>
    <a:srgbClr val="005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5DD7E-70C4-4040-BA72-7FB7BB250F6A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95257-B7B7-4B36-A4D8-3E1850D5AB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881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95257-B7B7-4B36-A4D8-3E1850D5AB2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72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A79F68-BA24-491A-9FA6-6E4E5FB89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71EF959-F986-488C-A68D-97D985BA5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4AF255-08A0-4129-8504-C58228E1C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27802-82EA-4758-B3A6-120D4894D957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3E3296-D474-4D87-8EEC-CF51D84EF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8D845C-1A2E-4096-86FB-4DB6413C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078B-3B95-41C0-967C-FC921976FB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8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D0F425-65B0-43C2-BC7E-9C1B3DDD4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B08E047-17E1-4048-ADC8-A8FC24FC3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B28D75-A63D-417D-A7AD-07BDAF32D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27802-82EA-4758-B3A6-120D4894D957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7F8BC1-34B9-490B-A94C-9BCAD1BCF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125ED1-D76A-41F5-BE08-6A8457F37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078B-3B95-41C0-967C-FC921976FB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15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092D51D-AF7A-4FE5-B26D-4B55D9995B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247480F-1A95-4656-B3DC-D0B218C1E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9F5E78-F121-4A5D-8333-E29FEEA56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27802-82EA-4758-B3A6-120D4894D957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73505A-4BD2-4E52-A796-2BF97E3AF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CF89BB-B8FE-41C3-B022-64D2B5F42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078B-3B95-41C0-967C-FC921976FB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89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80C50D-DF7A-447C-90F5-270B682F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5B3E93-7BB1-45BD-9A2A-88EA2C0A4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2A697A-4CDD-42A0-BE10-6305196E6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27802-82EA-4758-B3A6-120D4894D957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C64C7B-C347-4F92-99A2-E50E8FCCA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B10C6A-FBBA-4098-813E-10F36036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078B-3B95-41C0-967C-FC921976FB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23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319A1A-BE23-4C3F-B69E-831DBB38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D4EA30-5880-4A27-9B81-0C8D22C11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0F76C1-03F8-4942-8CB8-861A4F7F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27802-82EA-4758-B3A6-120D4894D957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F93548-781A-4539-92FD-791B8017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54D45F-F26F-46BE-B389-151D8336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078B-3B95-41C0-967C-FC921976FB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7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A2D82C-88D0-42A0-82CC-DA872D5C9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5EC3B9-7B4F-47FB-BCD8-5BD973834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E33FEF-AE9D-4F82-AC83-3961519BC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BB9C683-0A21-4CE4-99F5-7955BAF6F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27802-82EA-4758-B3A6-120D4894D957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B73A26B-483F-4E82-856E-431D42C1F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F07DDB-E5C0-4D81-9F90-AEEB0F028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078B-3B95-41C0-967C-FC921976FB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49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8C0510-ED6A-47EC-842D-54BBEBCB8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DCFF337-D0A9-4D5F-A131-0799EA9D5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2D80589-48A5-436A-A1BE-C707B41D3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9D0FFE6-CE97-46FB-A547-6FF7F494BA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AE8D1D3-8BCC-49F7-9431-B385CB125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714E04F-8DD4-43B3-9D59-9D091F31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27802-82EA-4758-B3A6-120D4894D957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2F17116-27E9-494A-A79B-D050FC90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E8C185-8FA8-4B06-8372-1DD12B54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078B-3B95-41C0-967C-FC921976FB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3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8DB05A-BAEA-4198-ADA2-B8AE67E73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881924D-0D69-4A2A-91F0-5107BDE0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27802-82EA-4758-B3A6-120D4894D957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8C09B0-C054-43A9-BD25-088F27B72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5D10DF0-6CA8-4333-88A7-F88A2A95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078B-3B95-41C0-967C-FC921976FB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6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212C550-1A0C-4993-9763-A51A67953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27802-82EA-4758-B3A6-120D4894D957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DCF21F9-DD16-4A12-878E-DE525FBB0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3F03024-D1A7-4163-976E-5EBBDA19D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078B-3B95-41C0-967C-FC921976FB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867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CE90A8-4E1B-4193-8D9D-56431C88E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ED41EC-A4B9-418E-9350-0CB47A976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169224B-3F93-45FE-86AF-41503C7EF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CCDF0E-3364-4A5F-A4E0-497B8223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27802-82EA-4758-B3A6-120D4894D957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B8D7AA-18D7-47A6-B478-F85424C29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26E41F4-99B3-46C2-A9B9-67C03CA8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078B-3B95-41C0-967C-FC921976FB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EB82F9-C259-41BE-9884-DCC0E516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20B1797-E4F7-4C92-A074-33CF1320E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7E24113-C984-46B3-9405-CA9D3C553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003C34-AFCB-4AE1-A200-85B66C274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27802-82EA-4758-B3A6-120D4894D957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C0DD6E-04B6-49D3-AD2F-9F68EF4F4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C41AC0-96BC-40B0-B679-ADC0BD11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078B-3B95-41C0-967C-FC921976FB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8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ACAD9F0-AA9B-4B41-8FE3-2A598DB8A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084202-E4E0-40BE-9AE5-0947B1B85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DF0A9D-963D-4C41-A44F-BEB6BB3429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27802-82EA-4758-B3A6-120D4894D957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FCDD89-3118-4ADC-AA66-CB2B5DC69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CEC1BF-E256-4DB3-BDAA-5D91770A7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3078B-3B95-41C0-967C-FC921976FB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40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0F12332-D130-44FF-8640-6FE38C949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881187"/>
            <a:ext cx="10287000" cy="3095625"/>
          </a:xfrm>
          <a:prstGeom prst="rect">
            <a:avLst/>
          </a:prstGeom>
        </p:spPr>
      </p:pic>
      <p:pic>
        <p:nvPicPr>
          <p:cNvPr id="6" name="image4.png">
            <a:extLst>
              <a:ext uri="{FF2B5EF4-FFF2-40B4-BE49-F238E27FC236}">
                <a16:creationId xmlns:a16="http://schemas.microsoft.com/office/drawing/2014/main" id="{FD0CE7A9-D87B-4D14-86AB-5D9BBF8FBA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4640" y="0"/>
            <a:ext cx="6817360" cy="6847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png">
            <a:extLst>
              <a:ext uri="{FF2B5EF4-FFF2-40B4-BE49-F238E27FC236}">
                <a16:creationId xmlns:a16="http://schemas.microsoft.com/office/drawing/2014/main" id="{FD0CE7A9-D87B-4D14-86AB-5D9BBF8FBA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2800" y="10154"/>
            <a:ext cx="6817360" cy="6847846"/>
          </a:xfrm>
          <a:prstGeom prst="rect">
            <a:avLst/>
          </a:prstGeom>
        </p:spPr>
      </p:pic>
      <p:sp>
        <p:nvSpPr>
          <p:cNvPr id="4" name="Callout: freccia a destra 3">
            <a:extLst>
              <a:ext uri="{FF2B5EF4-FFF2-40B4-BE49-F238E27FC236}">
                <a16:creationId xmlns:a16="http://schemas.microsoft.com/office/drawing/2014/main" id="{BE86DB40-D9F0-4CE6-8F38-788D30CCD5E0}"/>
              </a:ext>
            </a:extLst>
          </p:cNvPr>
          <p:cNvSpPr/>
          <p:nvPr/>
        </p:nvSpPr>
        <p:spPr>
          <a:xfrm>
            <a:off x="3224914" y="0"/>
            <a:ext cx="7506131" cy="2380796"/>
          </a:xfrm>
          <a:prstGeom prst="rightArrowCallout">
            <a:avLst>
              <a:gd name="adj1" fmla="val 50000"/>
              <a:gd name="adj2" fmla="val 23889"/>
              <a:gd name="adj3" fmla="val 13889"/>
              <a:gd name="adj4" fmla="val 9712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rgbClr val="004A60"/>
                </a:solidFill>
              </a:rPr>
              <a:t>LABORATORIO DI CITTADINANZA ATTIVA</a:t>
            </a:r>
          </a:p>
          <a:p>
            <a:pPr algn="ctr"/>
            <a:r>
              <a:rPr lang="it-IT" sz="2400" i="1" dirty="0">
                <a:solidFill>
                  <a:srgbClr val="004A60"/>
                </a:solidFill>
              </a:rPr>
              <a:t>FOCUS SU LEGALITÀ E DIRITTI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C2AEA7D-8ABF-4781-A4D1-F69389BC4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19" y="2845588"/>
            <a:ext cx="5336344" cy="40022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8E09626-5F6A-477F-9128-CBC0F13548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1" r="15323"/>
          <a:stretch/>
        </p:blipFill>
        <p:spPr>
          <a:xfrm>
            <a:off x="9587780" y="1027608"/>
            <a:ext cx="2542380" cy="27266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41A1D8F-C63F-4DF8-B21A-537943AEC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" y="1234764"/>
            <a:ext cx="4510405" cy="503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8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png">
            <a:extLst>
              <a:ext uri="{FF2B5EF4-FFF2-40B4-BE49-F238E27FC236}">
                <a16:creationId xmlns:a16="http://schemas.microsoft.com/office/drawing/2014/main" id="{FD0CE7A9-D87B-4D14-86AB-5D9BBF8FBA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4640" y="0"/>
            <a:ext cx="6817360" cy="684784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F5AF9AF-CF82-4EAE-8EDE-11346F28E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82" y="10154"/>
            <a:ext cx="5282418" cy="5282418"/>
          </a:xfrm>
          <a:prstGeom prst="rect">
            <a:avLst/>
          </a:prstGeom>
        </p:spPr>
      </p:pic>
      <p:sp>
        <p:nvSpPr>
          <p:cNvPr id="4" name="Callout: freccia a destra 3">
            <a:extLst>
              <a:ext uri="{FF2B5EF4-FFF2-40B4-BE49-F238E27FC236}">
                <a16:creationId xmlns:a16="http://schemas.microsoft.com/office/drawing/2014/main" id="{FC331EAA-CF50-405C-8D4F-82218FB66163}"/>
              </a:ext>
            </a:extLst>
          </p:cNvPr>
          <p:cNvSpPr/>
          <p:nvPr/>
        </p:nvSpPr>
        <p:spPr>
          <a:xfrm>
            <a:off x="0" y="0"/>
            <a:ext cx="7336381" cy="1677969"/>
          </a:xfrm>
          <a:prstGeom prst="rightArrowCallout">
            <a:avLst>
              <a:gd name="adj1" fmla="val 50000"/>
              <a:gd name="adj2" fmla="val 23889"/>
              <a:gd name="adj3" fmla="val 13889"/>
              <a:gd name="adj4" fmla="val 9712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rgbClr val="004A60"/>
                </a:solidFill>
              </a:rPr>
              <a:t>EDUCAZIONE AMBIENTALE, </a:t>
            </a:r>
          </a:p>
          <a:p>
            <a:pPr algn="ctr"/>
            <a:r>
              <a:rPr lang="it-IT" sz="4000" dirty="0">
                <a:solidFill>
                  <a:srgbClr val="004A60"/>
                </a:solidFill>
              </a:rPr>
              <a:t>TREKKING, ATTIVITA’ ALL’ARIA APERTA, SCOPERTA DEL BELLO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B8946E4-FB3E-4897-B6D1-344C24915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4612"/>
            <a:ext cx="6041995" cy="339862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41CCCFD-D416-4ACD-AE33-1B9E1B83A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589" y="4140279"/>
            <a:ext cx="3635045" cy="27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6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png">
            <a:extLst>
              <a:ext uri="{FF2B5EF4-FFF2-40B4-BE49-F238E27FC236}">
                <a16:creationId xmlns:a16="http://schemas.microsoft.com/office/drawing/2014/main" id="{FD0CE7A9-D87B-4D14-86AB-5D9BBF8FBA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4640" y="0"/>
            <a:ext cx="6817360" cy="6847846"/>
          </a:xfrm>
          <a:prstGeom prst="rect">
            <a:avLst/>
          </a:prstGeom>
        </p:spPr>
      </p:pic>
      <p:sp>
        <p:nvSpPr>
          <p:cNvPr id="4" name="Callout: freccia a sinistra 3">
            <a:extLst>
              <a:ext uri="{FF2B5EF4-FFF2-40B4-BE49-F238E27FC236}">
                <a16:creationId xmlns:a16="http://schemas.microsoft.com/office/drawing/2014/main" id="{DA5B0A5A-BCC3-42B0-92DE-23D473CDFFF9}"/>
              </a:ext>
            </a:extLst>
          </p:cNvPr>
          <p:cNvSpPr/>
          <p:nvPr/>
        </p:nvSpPr>
        <p:spPr>
          <a:xfrm>
            <a:off x="2669872" y="0"/>
            <a:ext cx="5871364" cy="2504050"/>
          </a:xfrm>
          <a:prstGeom prst="leftArrowCallout">
            <a:avLst>
              <a:gd name="adj1" fmla="val 50000"/>
              <a:gd name="adj2" fmla="val 25000"/>
              <a:gd name="adj3" fmla="val 13889"/>
              <a:gd name="adj4" fmla="val 9608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rgbClr val="004A60"/>
                </a:solidFill>
              </a:rPr>
              <a:t>NAVIGAZIONE INTEGRATA</a:t>
            </a:r>
          </a:p>
        </p:txBody>
      </p:sp>
      <p:pic>
        <p:nvPicPr>
          <p:cNvPr id="5" name="Segnaposto contenuto 5">
            <a:extLst>
              <a:ext uri="{FF2B5EF4-FFF2-40B4-BE49-F238E27FC236}">
                <a16:creationId xmlns:a16="http://schemas.microsoft.com/office/drawing/2014/main" id="{5B706F0D-A39D-49AE-86A4-6E8BC77DA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9" y="3624632"/>
            <a:ext cx="5041441" cy="283581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9AD9314-C605-4CD1-BADE-D4BFD65D8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7" y="1650012"/>
            <a:ext cx="3949240" cy="394924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520B97D-3AC9-48DD-B777-758BC6943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209"/>
            <a:ext cx="4304203" cy="332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0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4.png">
            <a:extLst>
              <a:ext uri="{FF2B5EF4-FFF2-40B4-BE49-F238E27FC236}">
                <a16:creationId xmlns:a16="http://schemas.microsoft.com/office/drawing/2014/main" id="{67B57FA7-E16B-4CE5-9597-F4D67B7E60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1234" y="6734"/>
            <a:ext cx="6820765" cy="6851266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87465DCD-63FF-4584-AA6A-5DE0685D29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418079"/>
            <a:ext cx="12191999" cy="1320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758925">
              <a:defRPr sz="6972">
                <a:solidFill>
                  <a:srgbClr val="004772"/>
                </a:solidFill>
              </a:defRPr>
            </a:pPr>
            <a:r>
              <a:rPr lang="it-IT" dirty="0"/>
              <a:t>Tutor speciali</a:t>
            </a:r>
            <a:br>
              <a:rPr lang="it-IT" dirty="0"/>
            </a:br>
            <a:endParaRPr sz="2900" i="1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5DF738B-0C0B-4661-A229-06C4A7B03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4" y="259081"/>
            <a:ext cx="3838220" cy="2158999"/>
          </a:xfrm>
        </p:spPr>
      </p:pic>
      <p:sp>
        <p:nvSpPr>
          <p:cNvPr id="9" name="Callout: freccia a destra 8">
            <a:extLst>
              <a:ext uri="{FF2B5EF4-FFF2-40B4-BE49-F238E27FC236}">
                <a16:creationId xmlns:a16="http://schemas.microsoft.com/office/drawing/2014/main" id="{28052F9F-9436-4581-85FB-06E70D3BCC6D}"/>
              </a:ext>
            </a:extLst>
          </p:cNvPr>
          <p:cNvSpPr/>
          <p:nvPr/>
        </p:nvSpPr>
        <p:spPr>
          <a:xfrm>
            <a:off x="142240" y="3616957"/>
            <a:ext cx="3553256" cy="955040"/>
          </a:xfrm>
          <a:prstGeom prst="rightArrowCallout">
            <a:avLst>
              <a:gd name="adj1" fmla="val 50000"/>
              <a:gd name="adj2" fmla="val 25000"/>
              <a:gd name="adj3" fmla="val 11957"/>
              <a:gd name="adj4" fmla="val 967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BENEFICIARI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Disabilità cognitivo-sensoriale </a:t>
            </a:r>
          </a:p>
        </p:txBody>
      </p:sp>
      <p:sp>
        <p:nvSpPr>
          <p:cNvPr id="10" name="Callout: freccia a destra 9">
            <a:extLst>
              <a:ext uri="{FF2B5EF4-FFF2-40B4-BE49-F238E27FC236}">
                <a16:creationId xmlns:a16="http://schemas.microsoft.com/office/drawing/2014/main" id="{3939D64A-3F3D-4335-BCB2-14C952932D1F}"/>
              </a:ext>
            </a:extLst>
          </p:cNvPr>
          <p:cNvSpPr/>
          <p:nvPr/>
        </p:nvSpPr>
        <p:spPr>
          <a:xfrm>
            <a:off x="142240" y="4749796"/>
            <a:ext cx="3553256" cy="1752604"/>
          </a:xfrm>
          <a:prstGeom prst="rightArrowCallout">
            <a:avLst>
              <a:gd name="adj1" fmla="val 50000"/>
              <a:gd name="adj2" fmla="val 20566"/>
              <a:gd name="adj3" fmla="val 4493"/>
              <a:gd name="adj4" fmla="val 973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OBIETTIVO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Scoprire le proprie capacità, mettersi alla prova e acquisire maggiori strumenti relazionali spendibili in contesti scolastici e/o lavorativi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ECC2C8D-F1B3-4228-96A5-F335DBC5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8716" r="24373" b="-507"/>
          <a:stretch/>
        </p:blipFill>
        <p:spPr>
          <a:xfrm>
            <a:off x="8006486" y="259081"/>
            <a:ext cx="3838220" cy="2159000"/>
          </a:xfrm>
          <a:prstGeom prst="rect">
            <a:avLst/>
          </a:prstGeom>
        </p:spPr>
      </p:pic>
      <p:sp>
        <p:nvSpPr>
          <p:cNvPr id="21" name="Callout: freccia bidirezionale orizzontale 20">
            <a:extLst>
              <a:ext uri="{FF2B5EF4-FFF2-40B4-BE49-F238E27FC236}">
                <a16:creationId xmlns:a16="http://schemas.microsoft.com/office/drawing/2014/main" id="{B75B5122-4330-40DF-B561-3C61EA0CFC60}"/>
              </a:ext>
            </a:extLst>
          </p:cNvPr>
          <p:cNvSpPr/>
          <p:nvPr/>
        </p:nvSpPr>
        <p:spPr>
          <a:xfrm>
            <a:off x="4185514" y="678180"/>
            <a:ext cx="3820566" cy="1320799"/>
          </a:xfrm>
          <a:prstGeom prst="leftRightArrowCallout">
            <a:avLst>
              <a:gd name="adj1" fmla="val 50000"/>
              <a:gd name="adj2" fmla="val 25000"/>
              <a:gd name="adj3" fmla="val 25000"/>
              <a:gd name="adj4" fmla="val 827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bg1"/>
                </a:solidFill>
              </a:rPr>
              <a:t>Navigazione</a:t>
            </a:r>
            <a:r>
              <a:rPr lang="it-IT" sz="3200" dirty="0">
                <a:solidFill>
                  <a:srgbClr val="004A60"/>
                </a:solidFill>
              </a:rPr>
              <a:t> </a:t>
            </a:r>
            <a:r>
              <a:rPr lang="it-IT" sz="3200" dirty="0">
                <a:solidFill>
                  <a:schemeClr val="bg1"/>
                </a:solidFill>
              </a:rPr>
              <a:t>integrata</a:t>
            </a:r>
          </a:p>
        </p:txBody>
      </p:sp>
      <p:pic>
        <p:nvPicPr>
          <p:cNvPr id="1028" name="Picture 4" descr="Nessuna descrizione della foto disponibile.">
            <a:extLst>
              <a:ext uri="{FF2B5EF4-FFF2-40B4-BE49-F238E27FC236}">
                <a16:creationId xmlns:a16="http://schemas.microsoft.com/office/drawing/2014/main" id="{90826EDA-689F-44CC-B6ED-C755DF29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5000" r="5136" b="5000"/>
          <a:stretch/>
        </p:blipFill>
        <p:spPr bwMode="auto">
          <a:xfrm>
            <a:off x="6095797" y="3479798"/>
            <a:ext cx="2400301" cy="320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trebbe essere un'immagine raffigurante 2 persone e persone che sorridono">
            <a:extLst>
              <a:ext uri="{FF2B5EF4-FFF2-40B4-BE49-F238E27FC236}">
                <a16:creationId xmlns:a16="http://schemas.microsoft.com/office/drawing/2014/main" id="{12392A6C-1412-4E00-9A30-B6CDA11D2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t="18412" r="12331" b="7524"/>
          <a:stretch/>
        </p:blipFill>
        <p:spPr bwMode="auto">
          <a:xfrm>
            <a:off x="3695496" y="3479798"/>
            <a:ext cx="2400301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llout: freccia a sinistra 22">
            <a:extLst>
              <a:ext uri="{FF2B5EF4-FFF2-40B4-BE49-F238E27FC236}">
                <a16:creationId xmlns:a16="http://schemas.microsoft.com/office/drawing/2014/main" id="{F8F4EEE2-AE44-4523-9AFF-983AAF1F2379}"/>
              </a:ext>
            </a:extLst>
          </p:cNvPr>
          <p:cNvSpPr/>
          <p:nvPr/>
        </p:nvSpPr>
        <p:spPr>
          <a:xfrm>
            <a:off x="8496098" y="3583933"/>
            <a:ext cx="3553662" cy="1422403"/>
          </a:xfrm>
          <a:prstGeom prst="leftArrowCallout">
            <a:avLst>
              <a:gd name="adj1" fmla="val 50000"/>
              <a:gd name="adj2" fmla="val 25000"/>
              <a:gd name="adj3" fmla="val 25000"/>
              <a:gd name="adj4" fmla="val 93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TUTOR SPECIALI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Navigazione e viaggio a terra per prepararsi a diventare Tutor degli altri ragazzi durante i viaggi</a:t>
            </a:r>
          </a:p>
        </p:txBody>
      </p:sp>
      <p:sp>
        <p:nvSpPr>
          <p:cNvPr id="27" name="Callout: freccia a sinistra 26">
            <a:extLst>
              <a:ext uri="{FF2B5EF4-FFF2-40B4-BE49-F238E27FC236}">
                <a16:creationId xmlns:a16="http://schemas.microsoft.com/office/drawing/2014/main" id="{8208D360-C2BE-461D-AD2A-F4174A5C34C7}"/>
              </a:ext>
            </a:extLst>
          </p:cNvPr>
          <p:cNvSpPr/>
          <p:nvPr/>
        </p:nvSpPr>
        <p:spPr>
          <a:xfrm>
            <a:off x="8496098" y="5132066"/>
            <a:ext cx="3553662" cy="1422403"/>
          </a:xfrm>
          <a:prstGeom prst="leftArrowCallout">
            <a:avLst>
              <a:gd name="adj1" fmla="val 50000"/>
              <a:gd name="adj2" fmla="val 25000"/>
              <a:gd name="adj3" fmla="val 25000"/>
              <a:gd name="adj4" fmla="val 931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SUPPORTO GENITORIALE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Nei viaggi e nelle attività ci dedichiamo sia ai ragazzi che alle loro famiglie</a:t>
            </a:r>
          </a:p>
        </p:txBody>
      </p:sp>
    </p:spTree>
    <p:extLst>
      <p:ext uri="{BB962C8B-B14F-4D97-AF65-F5344CB8AC3E}">
        <p14:creationId xmlns:p14="http://schemas.microsoft.com/office/powerpoint/2010/main" val="284529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png">
            <a:extLst>
              <a:ext uri="{FF2B5EF4-FFF2-40B4-BE49-F238E27FC236}">
                <a16:creationId xmlns:a16="http://schemas.microsoft.com/office/drawing/2014/main" id="{FD0CE7A9-D87B-4D14-86AB-5D9BBF8FBA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4640" y="0"/>
            <a:ext cx="6817360" cy="684784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21D0355-13C4-46CF-8E5E-FC791A245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73" y="2958987"/>
            <a:ext cx="4942449" cy="370683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32F15C6-AC2D-4864-A792-246E0787B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6486" y="1698785"/>
            <a:ext cx="5310554" cy="3982916"/>
          </a:xfrm>
          <a:prstGeom prst="rect">
            <a:avLst/>
          </a:prstGeom>
        </p:spPr>
      </p:pic>
      <p:sp>
        <p:nvSpPr>
          <p:cNvPr id="4" name="Callout: freccia a destra 3">
            <a:extLst>
              <a:ext uri="{FF2B5EF4-FFF2-40B4-BE49-F238E27FC236}">
                <a16:creationId xmlns:a16="http://schemas.microsoft.com/office/drawing/2014/main" id="{795F2915-396F-4358-9041-4938F08B012E}"/>
              </a:ext>
            </a:extLst>
          </p:cNvPr>
          <p:cNvSpPr/>
          <p:nvPr/>
        </p:nvSpPr>
        <p:spPr>
          <a:xfrm>
            <a:off x="62499" y="0"/>
            <a:ext cx="7309183" cy="2624594"/>
          </a:xfrm>
          <a:prstGeom prst="rightArrowCallout">
            <a:avLst>
              <a:gd name="adj1" fmla="val 50000"/>
              <a:gd name="adj2" fmla="val 23889"/>
              <a:gd name="adj3" fmla="val 13889"/>
              <a:gd name="adj4" fmla="val 971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PROGETTAZIONE  E DIDATTICA INDIVIDUALIZZATA</a:t>
            </a:r>
          </a:p>
        </p:txBody>
      </p:sp>
    </p:spTree>
    <p:extLst>
      <p:ext uri="{BB962C8B-B14F-4D97-AF65-F5344CB8AC3E}">
        <p14:creationId xmlns:p14="http://schemas.microsoft.com/office/powerpoint/2010/main" val="40995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png">
            <a:extLst>
              <a:ext uri="{FF2B5EF4-FFF2-40B4-BE49-F238E27FC236}">
                <a16:creationId xmlns:a16="http://schemas.microsoft.com/office/drawing/2014/main" id="{FD0CE7A9-D87B-4D14-86AB-5D9BBF8FBA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4591" y="-33895"/>
            <a:ext cx="6209518" cy="684784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230362-0A2E-4DA9-872B-159A11BC3C65}"/>
              </a:ext>
            </a:extLst>
          </p:cNvPr>
          <p:cNvSpPr txBox="1"/>
          <p:nvPr/>
        </p:nvSpPr>
        <p:spPr>
          <a:xfrm>
            <a:off x="2827997" y="237904"/>
            <a:ext cx="7033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004A60"/>
                </a:solidFill>
              </a:rPr>
              <a:t>ALCUNE PAROLE CHIAVE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E6790D-942E-4B11-8651-4DA4B80A66A6}"/>
              </a:ext>
            </a:extLst>
          </p:cNvPr>
          <p:cNvSpPr txBox="1"/>
          <p:nvPr/>
        </p:nvSpPr>
        <p:spPr>
          <a:xfrm>
            <a:off x="8171571" y="1410440"/>
            <a:ext cx="3967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4A60"/>
                </a:solidFill>
              </a:rPr>
              <a:t>DISTACCO - VIAGGIO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6951D8-7B13-4A97-8D5E-A3D5F7A13AC8}"/>
              </a:ext>
            </a:extLst>
          </p:cNvPr>
          <p:cNvSpPr txBox="1"/>
          <p:nvPr/>
        </p:nvSpPr>
        <p:spPr>
          <a:xfrm>
            <a:off x="2235" y="4662133"/>
            <a:ext cx="5275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4A60"/>
                </a:solidFill>
              </a:rPr>
              <a:t>LAVORO DI RETE E COLLABORAZIONI (CNCA, UVS, TUTTE LE SCUOLE)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7072D3-488C-40DB-BCD8-5749E5B9DDE2}"/>
              </a:ext>
            </a:extLst>
          </p:cNvPr>
          <p:cNvSpPr txBox="1"/>
          <p:nvPr/>
        </p:nvSpPr>
        <p:spPr>
          <a:xfrm>
            <a:off x="5903643" y="5391180"/>
            <a:ext cx="5026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4A60"/>
                </a:solidFill>
              </a:rPr>
              <a:t>IL DIARIO DI BORDO, LA NARRAZIONE AUTOBIOGRAFICA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7F36F5-75EF-4725-BF8B-09F6987907E9}"/>
              </a:ext>
            </a:extLst>
          </p:cNvPr>
          <p:cNvSpPr txBox="1"/>
          <p:nvPr/>
        </p:nvSpPr>
        <p:spPr>
          <a:xfrm>
            <a:off x="902580" y="2810534"/>
            <a:ext cx="666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4A60"/>
                </a:solidFill>
              </a:rPr>
              <a:t>LA SCOPERTA DI SE’ – LA SCOPERTA DELL’ALTRO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37B1AFC-4316-4366-A420-D15F5A5A58E3}"/>
              </a:ext>
            </a:extLst>
          </p:cNvPr>
          <p:cNvSpPr txBox="1"/>
          <p:nvPr/>
        </p:nvSpPr>
        <p:spPr>
          <a:xfrm>
            <a:off x="4741386" y="3603559"/>
            <a:ext cx="6506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4A60"/>
                </a:solidFill>
              </a:rPr>
              <a:t>LA FORMAZIONE E IL SAPERE COME STRUMENTI FONDAMENTALI DI EMANCIPAZIONE, LIBERTA’, AUTODETERMINAZIONE, INCLUSIONE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FAC06CE-733A-41B7-8DE8-F919B6F91CE4}"/>
              </a:ext>
            </a:extLst>
          </p:cNvPr>
          <p:cNvSpPr txBox="1"/>
          <p:nvPr/>
        </p:nvSpPr>
        <p:spPr>
          <a:xfrm>
            <a:off x="1417907" y="907818"/>
            <a:ext cx="5637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4A60"/>
                </a:solidFill>
              </a:rPr>
              <a:t>RELAZIONE, FIDUCIA, RESPONSABILITA’ TRA PARI E CON GLI ADULTI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C281B74-C308-4F58-AD6B-6F8D2FA8FC8D}"/>
              </a:ext>
            </a:extLst>
          </p:cNvPr>
          <p:cNvSpPr txBox="1"/>
          <p:nvPr/>
        </p:nvSpPr>
        <p:spPr>
          <a:xfrm>
            <a:off x="7265572" y="2403656"/>
            <a:ext cx="4608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4A60"/>
                </a:solidFill>
              </a:rPr>
              <a:t>SUPERAMENTO DEI PREGIUDIZI (REATO, DISABILITA’)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6E6522B-6F73-4504-BBF9-1795F5D1730D}"/>
              </a:ext>
            </a:extLst>
          </p:cNvPr>
          <p:cNvSpPr txBox="1"/>
          <p:nvPr/>
        </p:nvSpPr>
        <p:spPr>
          <a:xfrm>
            <a:off x="977901" y="2017509"/>
            <a:ext cx="4422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4A60"/>
                </a:solidFill>
              </a:rPr>
              <a:t>MARE E NAVIGAZIONE A VELA </a:t>
            </a:r>
          </a:p>
        </p:txBody>
      </p:sp>
    </p:spTree>
    <p:extLst>
      <p:ext uri="{BB962C8B-B14F-4D97-AF65-F5344CB8AC3E}">
        <p14:creationId xmlns:p14="http://schemas.microsoft.com/office/powerpoint/2010/main" val="231937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0" grpId="0"/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4.png">
            <a:extLst>
              <a:ext uri="{FF2B5EF4-FFF2-40B4-BE49-F238E27FC236}">
                <a16:creationId xmlns:a16="http://schemas.microsoft.com/office/drawing/2014/main" id="{3B4AFCAB-CDE4-4C41-BE20-7BA44B9E7C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8147" y="0"/>
            <a:ext cx="6827469" cy="6858000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F8DC734D-87DF-45D1-BE97-CF35DFEF1B97}"/>
              </a:ext>
            </a:extLst>
          </p:cNvPr>
          <p:cNvSpPr txBox="1">
            <a:spLocks/>
          </p:cNvSpPr>
          <p:nvPr/>
        </p:nvSpPr>
        <p:spPr>
          <a:xfrm>
            <a:off x="2663089" y="187452"/>
            <a:ext cx="6858001" cy="6353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105408" rtl="0" eaLnBrk="1" latinLnBrk="0" hangingPunct="1">
              <a:spcBef>
                <a:spcPct val="0"/>
              </a:spcBef>
              <a:buNone/>
              <a:defRPr sz="6460" kern="1200">
                <a:solidFill>
                  <a:srgbClr val="00477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it-IT" sz="4640" dirty="0"/>
            </a:br>
            <a:endParaRPr lang="it-IT" sz="4640" b="1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800C8E88-F1B7-482D-9E26-D9F6AF108D66}"/>
              </a:ext>
            </a:extLst>
          </p:cNvPr>
          <p:cNvSpPr txBox="1"/>
          <p:nvPr/>
        </p:nvSpPr>
        <p:spPr>
          <a:xfrm>
            <a:off x="577832" y="2392746"/>
            <a:ext cx="11211951" cy="1397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ctr" defTabSz="642915">
              <a:lnSpc>
                <a:spcPct val="150000"/>
              </a:lnSpc>
              <a:spcBef>
                <a:spcPts val="703"/>
              </a:spcBef>
              <a:defRPr sz="2500"/>
            </a:pPr>
            <a:r>
              <a:rPr lang="it-IT" sz="2000" dirty="0">
                <a:solidFill>
                  <a:srgbClr val="004A60"/>
                </a:solidFill>
              </a:rPr>
              <a:t> La “</a:t>
            </a:r>
            <a:r>
              <a:rPr lang="it-IT" sz="2000" i="1" dirty="0">
                <a:solidFill>
                  <a:srgbClr val="004A60"/>
                </a:solidFill>
              </a:rPr>
              <a:t>Comunità Educativa Navigante” </a:t>
            </a:r>
            <a:r>
              <a:rPr lang="it-IT" sz="2000" dirty="0">
                <a:solidFill>
                  <a:srgbClr val="004A60"/>
                </a:solidFill>
              </a:rPr>
              <a:t>rappresenta l’evoluzione di una proposta nata nel 2015, che ha potuto contare anche sul riconoscimento da parte del Dipartimento per la Giustizia Minorile e del CGM Lombardia</a:t>
            </a:r>
          </a:p>
        </p:txBody>
      </p:sp>
      <p:sp>
        <p:nvSpPr>
          <p:cNvPr id="17" name="Segnaposto numero diapositiva 2">
            <a:extLst>
              <a:ext uri="{FF2B5EF4-FFF2-40B4-BE49-F238E27FC236}">
                <a16:creationId xmlns:a16="http://schemas.microsoft.com/office/drawing/2014/main" id="{1E34831C-F1DD-45CF-A389-25818225CA80}"/>
              </a:ext>
            </a:extLst>
          </p:cNvPr>
          <p:cNvSpPr txBox="1">
            <a:spLocks/>
          </p:cNvSpPr>
          <p:nvPr/>
        </p:nvSpPr>
        <p:spPr>
          <a:xfrm>
            <a:off x="10292853" y="6498748"/>
            <a:ext cx="222339" cy="215641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15B75A3-810E-469A-A870-1FC208FD7935}"/>
              </a:ext>
            </a:extLst>
          </p:cNvPr>
          <p:cNvSpPr txBox="1"/>
          <p:nvPr/>
        </p:nvSpPr>
        <p:spPr>
          <a:xfrm>
            <a:off x="1314198" y="3878356"/>
            <a:ext cx="1041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4A60"/>
                </a:solidFill>
              </a:rPr>
              <a:t>Dal 2020 al 2023 ha coinvolto 6 regioni italiane contando su diversi partner educativi: </a:t>
            </a:r>
          </a:p>
        </p:txBody>
      </p:sp>
      <p:pic>
        <p:nvPicPr>
          <p:cNvPr id="21" name="officeArt object">
            <a:extLst>
              <a:ext uri="{FF2B5EF4-FFF2-40B4-BE49-F238E27FC236}">
                <a16:creationId xmlns:a16="http://schemas.microsoft.com/office/drawing/2014/main" id="{BF7F66EE-BE93-4E80-B2C5-E2C1C286F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88" y="4829891"/>
            <a:ext cx="635554" cy="65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95E818CC-B870-46BE-8DAE-B23B0B44F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48" y="4730181"/>
            <a:ext cx="1344718" cy="70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474FFE34-FBBC-4270-8419-0F7089ED1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730" y="4912381"/>
            <a:ext cx="1683215" cy="50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89F4E99-1C59-4618-AECF-8BC1A113E40A}"/>
              </a:ext>
            </a:extLst>
          </p:cNvPr>
          <p:cNvSpPr txBox="1"/>
          <p:nvPr/>
        </p:nvSpPr>
        <p:spPr>
          <a:xfrm>
            <a:off x="402217" y="907778"/>
            <a:ext cx="115647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4A60"/>
                </a:solidFill>
              </a:rPr>
              <a:t>A Scuola per Mare</a:t>
            </a:r>
          </a:p>
          <a:p>
            <a:pPr algn="ctr"/>
            <a:r>
              <a:rPr lang="it-IT" sz="6600" i="1" dirty="0">
                <a:solidFill>
                  <a:srgbClr val="004A60"/>
                </a:solidFill>
              </a:rPr>
              <a:t>Comunità Educativa Navigante </a:t>
            </a:r>
          </a:p>
          <a:p>
            <a:pPr algn="ctr"/>
            <a:endParaRPr lang="it-IT" sz="2400" dirty="0">
              <a:solidFill>
                <a:srgbClr val="004A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38AE80-23E0-4934-B02E-9A7FAFB22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06" y="4704877"/>
            <a:ext cx="2983278" cy="89774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D4234E-91F9-486E-82A1-D97DCD91029B}"/>
              </a:ext>
            </a:extLst>
          </p:cNvPr>
          <p:cNvSpPr txBox="1"/>
          <p:nvPr/>
        </p:nvSpPr>
        <p:spPr>
          <a:xfrm>
            <a:off x="1720757" y="5723911"/>
            <a:ext cx="8742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4A60"/>
                </a:solidFill>
              </a:rPr>
              <a:t>Dal 2024 sarà a disposizione per tutto il territorio nazionale</a:t>
            </a: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A74C64BF-EBB8-4250-BCF8-5AAC8E8D6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63" y="4685554"/>
            <a:ext cx="595287" cy="79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2B91F00D-F53E-4567-A84E-014D88B90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79" y="4910886"/>
            <a:ext cx="1564245" cy="69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46C443-34CE-42EE-BD9B-C5BC5741AA37}"/>
              </a:ext>
            </a:extLst>
          </p:cNvPr>
          <p:cNvSpPr txBox="1"/>
          <p:nvPr/>
        </p:nvSpPr>
        <p:spPr>
          <a:xfrm>
            <a:off x="3039442" y="24923"/>
            <a:ext cx="6288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solidFill>
                  <a:srgbClr val="002060"/>
                </a:solidFill>
              </a:rPr>
              <a:t>Il </a:t>
            </a:r>
            <a:r>
              <a:rPr lang="it-IT" sz="4400" b="1" i="1" dirty="0">
                <a:solidFill>
                  <a:srgbClr val="004A60"/>
                </a:solidFill>
              </a:rPr>
              <a:t>nostro</a:t>
            </a:r>
            <a:r>
              <a:rPr lang="it-IT" sz="4400" b="1" i="1" dirty="0">
                <a:solidFill>
                  <a:srgbClr val="002060"/>
                </a:solidFill>
              </a:rPr>
              <a:t> servizio</a:t>
            </a:r>
          </a:p>
        </p:txBody>
      </p:sp>
    </p:spTree>
    <p:extLst>
      <p:ext uri="{BB962C8B-B14F-4D97-AF65-F5344CB8AC3E}">
        <p14:creationId xmlns:p14="http://schemas.microsoft.com/office/powerpoint/2010/main" val="262911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  <p:bldP spid="16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4.png">
            <a:extLst>
              <a:ext uri="{FF2B5EF4-FFF2-40B4-BE49-F238E27FC236}">
                <a16:creationId xmlns:a16="http://schemas.microsoft.com/office/drawing/2014/main" id="{3B4AFCAB-CDE4-4C41-BE20-7BA44B9E7C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" y="0"/>
            <a:ext cx="6827469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FA2867A5-2C19-4DDF-863A-1E5BA74E62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074" y="28897"/>
            <a:ext cx="1077585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4A60"/>
                </a:solidFill>
              </a:rPr>
              <a:t>A Scuola per Mare</a:t>
            </a:r>
            <a:br>
              <a:rPr lang="it-IT" sz="2400" b="1" dirty="0">
                <a:solidFill>
                  <a:srgbClr val="004A60"/>
                </a:solidFill>
              </a:rPr>
            </a:br>
            <a:r>
              <a:rPr lang="it-IT" sz="6000" i="1" dirty="0">
                <a:solidFill>
                  <a:srgbClr val="004A60"/>
                </a:solidFill>
              </a:rPr>
              <a:t>Comunità Educativa Navigante </a:t>
            </a:r>
            <a:br>
              <a:rPr lang="it-IT" sz="6000" i="1" dirty="0">
                <a:solidFill>
                  <a:srgbClr val="004A60"/>
                </a:solidFill>
              </a:rPr>
            </a:br>
            <a:endParaRPr lang="it-IT" sz="2400" dirty="0">
              <a:solidFill>
                <a:srgbClr val="004A6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23D3BC-83DD-4D96-B61B-DA6D006F66A0}"/>
              </a:ext>
            </a:extLst>
          </p:cNvPr>
          <p:cNvSpPr txBox="1"/>
          <p:nvPr/>
        </p:nvSpPr>
        <p:spPr>
          <a:xfrm>
            <a:off x="975360" y="1505244"/>
            <a:ext cx="1024128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4A60"/>
                </a:solidFill>
              </a:rPr>
              <a:t>“</a:t>
            </a:r>
            <a:r>
              <a:rPr lang="it-IT" sz="2000" i="1" dirty="0">
                <a:solidFill>
                  <a:srgbClr val="004A60"/>
                </a:solidFill>
              </a:rPr>
              <a:t>Comunità Educativa Navigante” </a:t>
            </a:r>
            <a:r>
              <a:rPr lang="it-IT" dirty="0">
                <a:solidFill>
                  <a:srgbClr val="004A60"/>
                </a:solidFill>
              </a:rPr>
              <a:t>rappresenta una risorsa per i Servizi per l’attuazione dei progetti </a:t>
            </a:r>
            <a:r>
              <a:rPr lang="it-IT" b="1" dirty="0">
                <a:solidFill>
                  <a:srgbClr val="004A60"/>
                </a:solidFill>
              </a:rPr>
              <a:t>di allontanamento temporaneo dei ragazzi</a:t>
            </a:r>
            <a:r>
              <a:rPr lang="it-IT" dirty="0">
                <a:solidFill>
                  <a:srgbClr val="004A60"/>
                </a:solidFill>
              </a:rPr>
              <a:t> dalla famiglia d’origine.</a:t>
            </a:r>
          </a:p>
          <a:p>
            <a:endParaRPr lang="it-IT" sz="2000" dirty="0">
              <a:solidFill>
                <a:srgbClr val="004A60"/>
              </a:solidFill>
            </a:endParaRPr>
          </a:p>
          <a:p>
            <a:r>
              <a:rPr lang="it-IT" dirty="0">
                <a:solidFill>
                  <a:srgbClr val="004A60"/>
                </a:solidFill>
              </a:rPr>
              <a:t>Quanto accade ed emerge durante il percorso di navigazione consente inoltre agli enti invianti di disporre di più risorse per poter </a:t>
            </a:r>
            <a:r>
              <a:rPr lang="it-IT" b="1" dirty="0">
                <a:solidFill>
                  <a:srgbClr val="004A60"/>
                </a:solidFill>
              </a:rPr>
              <a:t>definire un progetto educativo </a:t>
            </a:r>
            <a:r>
              <a:rPr lang="it-IT" dirty="0">
                <a:solidFill>
                  <a:srgbClr val="004A60"/>
                </a:solidFill>
              </a:rPr>
              <a:t>(comunità, centro diurno, accompagnamento educativo, …) </a:t>
            </a:r>
            <a:r>
              <a:rPr lang="it-IT" b="1" dirty="0">
                <a:solidFill>
                  <a:srgbClr val="004A60"/>
                </a:solidFill>
              </a:rPr>
              <a:t>adeguato alle reali caratteristiche e bisogni dei minori </a:t>
            </a:r>
            <a:r>
              <a:rPr lang="it-IT" dirty="0">
                <a:solidFill>
                  <a:srgbClr val="004A60"/>
                </a:solidFill>
              </a:rPr>
              <a:t>in carico.</a:t>
            </a:r>
          </a:p>
          <a:p>
            <a:endParaRPr lang="it-IT" sz="2000" dirty="0">
              <a:solidFill>
                <a:srgbClr val="004A60"/>
              </a:solidFill>
            </a:endParaRPr>
          </a:p>
          <a:p>
            <a:r>
              <a:rPr lang="it-IT" dirty="0">
                <a:solidFill>
                  <a:srgbClr val="004A60"/>
                </a:solidFill>
              </a:rPr>
              <a:t>Gli elementi di conoscenza, che emergono durante la fase residenziale, si sono spesso rivelati importanti per </a:t>
            </a:r>
            <a:r>
              <a:rPr lang="it-IT" b="1" dirty="0">
                <a:solidFill>
                  <a:srgbClr val="004A60"/>
                </a:solidFill>
              </a:rPr>
              <a:t>evitare un collocamento in CE di lunga durata </a:t>
            </a:r>
            <a:r>
              <a:rPr lang="it-IT" dirty="0">
                <a:solidFill>
                  <a:srgbClr val="004A60"/>
                </a:solidFill>
              </a:rPr>
              <a:t>attivando servizi più mirati agli obiettivi educativi e, spesso, anche più economici. </a:t>
            </a:r>
          </a:p>
          <a:p>
            <a:endParaRPr lang="it-IT" sz="2000" dirty="0">
              <a:solidFill>
                <a:srgbClr val="004A60"/>
              </a:solidFill>
            </a:endParaRPr>
          </a:p>
          <a:p>
            <a:r>
              <a:rPr lang="it-IT" dirty="0">
                <a:solidFill>
                  <a:srgbClr val="004A60"/>
                </a:solidFill>
              </a:rPr>
              <a:t>Ai minori del circuito penale </a:t>
            </a:r>
            <a:r>
              <a:rPr lang="it-IT" sz="2000" dirty="0">
                <a:solidFill>
                  <a:srgbClr val="004A60"/>
                </a:solidFill>
              </a:rPr>
              <a:t>“</a:t>
            </a:r>
            <a:r>
              <a:rPr lang="it-IT" sz="2000" i="1" dirty="0">
                <a:solidFill>
                  <a:srgbClr val="004A60"/>
                </a:solidFill>
              </a:rPr>
              <a:t>Comunità Educativa Navigante” </a:t>
            </a:r>
            <a:r>
              <a:rPr lang="it-IT" dirty="0">
                <a:solidFill>
                  <a:srgbClr val="004A60"/>
                </a:solidFill>
              </a:rPr>
              <a:t>permette di </a:t>
            </a:r>
            <a:r>
              <a:rPr lang="it-IT" b="1" dirty="0">
                <a:solidFill>
                  <a:srgbClr val="004A60"/>
                </a:solidFill>
              </a:rPr>
              <a:t>affrontare MAP, Misura di Sicurezza o altre disposizioni da parte del Tribunale, in un contesto </a:t>
            </a:r>
            <a:r>
              <a:rPr lang="it-IT" dirty="0">
                <a:solidFill>
                  <a:srgbClr val="004A60"/>
                </a:solidFill>
              </a:rPr>
              <a:t>al contempo protetto e stimolante, </a:t>
            </a:r>
            <a:r>
              <a:rPr lang="it-IT" b="1" dirty="0">
                <a:solidFill>
                  <a:srgbClr val="004A60"/>
                </a:solidFill>
              </a:rPr>
              <a:t>che consente di favorire l’avvio e il consolidamento di percorsi di consapevolezza, cambiamento e crescita</a:t>
            </a:r>
            <a:r>
              <a:rPr lang="it-IT" dirty="0">
                <a:solidFill>
                  <a:srgbClr val="004A60"/>
                </a:solidFill>
              </a:rPr>
              <a:t>.</a:t>
            </a:r>
            <a:endParaRPr lang="it-IT" sz="2000" dirty="0">
              <a:solidFill>
                <a:srgbClr val="004A6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23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4.png">
            <a:extLst>
              <a:ext uri="{FF2B5EF4-FFF2-40B4-BE49-F238E27FC236}">
                <a16:creationId xmlns:a16="http://schemas.microsoft.com/office/drawing/2014/main" id="{3B4AFCAB-CDE4-4C41-BE20-7BA44B9E7C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129259"/>
            <a:ext cx="6827469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FA2867A5-2C19-4DDF-863A-1E5BA74E62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2423" y="129259"/>
            <a:ext cx="1004715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4A60"/>
                </a:solidFill>
              </a:rPr>
              <a:t>A Scuola per Mare</a:t>
            </a:r>
            <a:br>
              <a:rPr lang="it-IT" sz="2400" b="1" dirty="0">
                <a:solidFill>
                  <a:srgbClr val="004A60"/>
                </a:solidFill>
              </a:rPr>
            </a:br>
            <a:r>
              <a:rPr lang="it-IT" sz="6000" i="1" dirty="0">
                <a:solidFill>
                  <a:srgbClr val="004A60"/>
                </a:solidFill>
              </a:rPr>
              <a:t>Comunità Educativa Navigante </a:t>
            </a:r>
            <a:br>
              <a:rPr lang="it-IT" sz="6000" i="1" dirty="0">
                <a:solidFill>
                  <a:srgbClr val="004A60"/>
                </a:solidFill>
              </a:rPr>
            </a:br>
            <a:endParaRPr lang="it-IT" sz="2400" dirty="0">
              <a:solidFill>
                <a:srgbClr val="004A6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23D3BC-83DD-4D96-B61B-DA6D006F66A0}"/>
              </a:ext>
            </a:extLst>
          </p:cNvPr>
          <p:cNvSpPr txBox="1"/>
          <p:nvPr/>
        </p:nvSpPr>
        <p:spPr>
          <a:xfrm>
            <a:off x="1187170" y="1320800"/>
            <a:ext cx="9817660" cy="537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rgbClr val="005172"/>
                </a:solidFill>
              </a:rPr>
              <a:t>PRESUPPOSTI METODOLOGICI 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rgbClr val="005172"/>
                </a:solidFill>
              </a:rPr>
              <a:t>dispositivi pedagogici preferenziali: 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rgbClr val="005172"/>
                </a:solidFill>
              </a:rPr>
              <a:t>- il trinomio mare/vela/ambiente; 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rgbClr val="005172"/>
                </a:solidFill>
              </a:rPr>
              <a:t>- l’incontro e la condivisione con l’altro diverso da sé; 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it-IT" sz="2400" dirty="0">
                <a:solidFill>
                  <a:srgbClr val="005172"/>
                </a:solidFill>
              </a:rPr>
              <a:t>il riconoscimento delle competenze acquisite. </a:t>
            </a:r>
          </a:p>
          <a:p>
            <a:pPr marL="342900" indent="-342900" algn="ctr">
              <a:buFontTx/>
              <a:buChar char="-"/>
            </a:pPr>
            <a:endParaRPr lang="it-IT" sz="2400" dirty="0">
              <a:solidFill>
                <a:srgbClr val="00517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rgbClr val="005172"/>
                </a:solidFill>
              </a:rPr>
              <a:t>CONCETTI CHIAVE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rgbClr val="005172"/>
                </a:solidFill>
              </a:rPr>
              <a:t>- distacco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rgbClr val="005172"/>
                </a:solidFill>
              </a:rPr>
              <a:t>- viaggio come strumento, anche rituale, di cambiamento e scoperta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rgbClr val="005172"/>
                </a:solidFill>
              </a:rPr>
              <a:t>- durata certa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71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4.png">
            <a:extLst>
              <a:ext uri="{FF2B5EF4-FFF2-40B4-BE49-F238E27FC236}">
                <a16:creationId xmlns:a16="http://schemas.microsoft.com/office/drawing/2014/main" id="{3B4AFCAB-CDE4-4C41-BE20-7BA44B9E7C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6780629" cy="6858000"/>
          </a:xfrm>
          <a:prstGeom prst="rect">
            <a:avLst/>
          </a:prstGeom>
          <a:ln>
            <a:noFill/>
          </a:ln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FA2867A5-2C19-4DDF-863A-1E5BA74E62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5838" y="165215"/>
            <a:ext cx="992054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4A60"/>
                </a:solidFill>
              </a:rPr>
              <a:t>A Scuola per Mare</a:t>
            </a:r>
            <a:br>
              <a:rPr lang="it-IT" sz="2400" b="1" dirty="0">
                <a:solidFill>
                  <a:srgbClr val="004A60"/>
                </a:solidFill>
              </a:rPr>
            </a:br>
            <a:r>
              <a:rPr lang="it-IT" sz="6000" i="1" dirty="0">
                <a:solidFill>
                  <a:srgbClr val="004A60"/>
                </a:solidFill>
              </a:rPr>
              <a:t>Comunità Educativa Navigante </a:t>
            </a:r>
            <a:br>
              <a:rPr lang="it-IT" sz="6000" i="1" dirty="0">
                <a:solidFill>
                  <a:srgbClr val="004A60"/>
                </a:solidFill>
              </a:rPr>
            </a:br>
            <a:endParaRPr lang="it-IT" sz="2400" dirty="0">
              <a:solidFill>
                <a:srgbClr val="004A6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23D3BC-83DD-4D96-B61B-DA6D006F66A0}"/>
              </a:ext>
            </a:extLst>
          </p:cNvPr>
          <p:cNvSpPr txBox="1"/>
          <p:nvPr/>
        </p:nvSpPr>
        <p:spPr>
          <a:xfrm>
            <a:off x="1097280" y="2451623"/>
            <a:ext cx="981766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05172"/>
                </a:solidFill>
              </a:rPr>
              <a:t>OBIETTIVI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172"/>
                </a:solidFill>
              </a:rPr>
              <a:t>Scoprire persone, modi e mondi altri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172"/>
                </a:solidFill>
              </a:rPr>
              <a:t>Aprirsi a nuovi orizzonti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172"/>
                </a:solidFill>
              </a:rPr>
              <a:t>Conoscersi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172"/>
                </a:solidFill>
              </a:rPr>
              <a:t>Sperimentarsi in contesti inusuali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172"/>
                </a:solidFill>
              </a:rPr>
              <a:t>Stimolare nuovi saperi e competenze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172"/>
                </a:solidFill>
              </a:rPr>
              <a:t>Sviluppare la curiosità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172"/>
                </a:solidFill>
              </a:rPr>
              <a:t>Diventare consapevoli della possibilità di scegliere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172"/>
                </a:solidFill>
              </a:rPr>
              <a:t>Ri-orientarsi nella vita (ripresa o recupero di percorsi formativi e/o d’inserimento lavorativo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990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4.png">
            <a:extLst>
              <a:ext uri="{FF2B5EF4-FFF2-40B4-BE49-F238E27FC236}">
                <a16:creationId xmlns:a16="http://schemas.microsoft.com/office/drawing/2014/main" id="{42EFB671-79B5-4558-8D3B-174FE994BA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6827520" cy="6858052"/>
          </a:xfrm>
          <a:prstGeom prst="rect">
            <a:avLst/>
          </a:prstGeom>
        </p:spPr>
      </p:pic>
      <p:sp>
        <p:nvSpPr>
          <p:cNvPr id="96" name="Titolo 1"/>
          <p:cNvSpPr txBox="1">
            <a:spLocks noGrp="1"/>
          </p:cNvSpPr>
          <p:nvPr>
            <p:ph type="ctrTitle"/>
          </p:nvPr>
        </p:nvSpPr>
        <p:spPr>
          <a:xfrm>
            <a:off x="1214120" y="0"/>
            <a:ext cx="9763760" cy="13792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758925">
              <a:defRPr sz="6972">
                <a:solidFill>
                  <a:srgbClr val="004772"/>
                </a:solidFill>
              </a:defRPr>
            </a:pPr>
            <a:r>
              <a:rPr dirty="0"/>
              <a:t>I Tetragonauti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F82306-7495-4B1C-AD99-0BBF4E35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9A44BF8-6742-4F57-8097-989DC1157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7" y="2024079"/>
            <a:ext cx="2880000" cy="2160000"/>
          </a:xfrm>
          <a:prstGeom prst="rect">
            <a:avLst/>
          </a:prstGeom>
        </p:spPr>
      </p:pic>
      <p:sp>
        <p:nvSpPr>
          <p:cNvPr id="14" name="Callout: freccia in su 13">
            <a:extLst>
              <a:ext uri="{FF2B5EF4-FFF2-40B4-BE49-F238E27FC236}">
                <a16:creationId xmlns:a16="http://schemas.microsoft.com/office/drawing/2014/main" id="{D1A53D61-3C8F-4DC3-B3F6-AED8111533A3}"/>
              </a:ext>
            </a:extLst>
          </p:cNvPr>
          <p:cNvSpPr/>
          <p:nvPr/>
        </p:nvSpPr>
        <p:spPr>
          <a:xfrm>
            <a:off x="434340" y="3966197"/>
            <a:ext cx="2880000" cy="2085325"/>
          </a:xfrm>
          <a:prstGeom prst="upArrowCallout">
            <a:avLst>
              <a:gd name="adj1" fmla="val 50000"/>
              <a:gd name="adj2" fmla="val 19180"/>
              <a:gd name="adj3" fmla="val 10714"/>
              <a:gd name="adj4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Nasce nel </a:t>
            </a:r>
            <a:r>
              <a:rPr lang="it-IT" sz="2400" b="1" dirty="0">
                <a:solidFill>
                  <a:schemeClr val="bg1"/>
                </a:solidFill>
              </a:rPr>
              <a:t>2003</a:t>
            </a:r>
            <a:endParaRPr lang="it-IT" b="1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chemeClr val="bg1"/>
                </a:solidFill>
              </a:rPr>
              <a:t>Dall’incontro tra </a:t>
            </a:r>
            <a:r>
              <a:rPr lang="it-IT" b="1" dirty="0">
                <a:solidFill>
                  <a:schemeClr val="bg1"/>
                </a:solidFill>
              </a:rPr>
              <a:t>MARCO SPAGNA </a:t>
            </a:r>
            <a:r>
              <a:rPr lang="it-IT" dirty="0">
                <a:solidFill>
                  <a:schemeClr val="bg1"/>
                </a:solidFill>
              </a:rPr>
              <a:t>e </a:t>
            </a:r>
            <a:r>
              <a:rPr lang="it-IT" b="1" dirty="0">
                <a:solidFill>
                  <a:schemeClr val="bg1"/>
                </a:solidFill>
              </a:rPr>
              <a:t>GABRIELE GAUDENZI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97DF684-6061-4B2F-8A52-C2BA172CFF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38" r="261" b="-2789"/>
          <a:stretch/>
        </p:blipFill>
        <p:spPr>
          <a:xfrm>
            <a:off x="3530408" y="1486418"/>
            <a:ext cx="5131183" cy="2980923"/>
          </a:xfrm>
          <a:prstGeom prst="rect">
            <a:avLst/>
          </a:prstGeom>
        </p:spPr>
      </p:pic>
      <p:sp>
        <p:nvSpPr>
          <p:cNvPr id="19" name="Callout: freccia in su 18">
            <a:extLst>
              <a:ext uri="{FF2B5EF4-FFF2-40B4-BE49-F238E27FC236}">
                <a16:creationId xmlns:a16="http://schemas.microsoft.com/office/drawing/2014/main" id="{95F3FE1D-CEBB-4CC6-A827-F72CACE3CEB1}"/>
              </a:ext>
            </a:extLst>
          </p:cNvPr>
          <p:cNvSpPr/>
          <p:nvPr/>
        </p:nvSpPr>
        <p:spPr>
          <a:xfrm>
            <a:off x="3520601" y="3881120"/>
            <a:ext cx="5131183" cy="2824479"/>
          </a:xfrm>
          <a:prstGeom prst="upArrowCallout">
            <a:avLst>
              <a:gd name="adj1" fmla="val 50000"/>
              <a:gd name="adj2" fmla="val 19180"/>
              <a:gd name="adj3" fmla="val 10714"/>
              <a:gd name="adj4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IL SOGNO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Creare una realtà che attraverso il mare, il viaggio e la navigazione sapesse offrire percorsi educativi ed esperienze di vita formative a persone fragili o in difficoltà</a:t>
            </a:r>
            <a:r>
              <a:rPr lang="it-IT" dirty="0">
                <a:solidFill>
                  <a:srgbClr val="004A60"/>
                </a:solidFill>
                <a:latin typeface="+mj-lt"/>
                <a:cs typeface="Calibri Light" pitchFamily="34" charset="0"/>
              </a:rPr>
              <a:t>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B88C6DA-2916-4B64-A273-97123D8756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8"/>
          <a:stretch/>
        </p:blipFill>
        <p:spPr>
          <a:xfrm>
            <a:off x="8867853" y="2024079"/>
            <a:ext cx="2865290" cy="2586871"/>
          </a:xfrm>
          <a:prstGeom prst="rect">
            <a:avLst/>
          </a:prstGeom>
        </p:spPr>
      </p:pic>
      <p:sp>
        <p:nvSpPr>
          <p:cNvPr id="18" name="Callout: freccia in su 17">
            <a:extLst>
              <a:ext uri="{FF2B5EF4-FFF2-40B4-BE49-F238E27FC236}">
                <a16:creationId xmlns:a16="http://schemas.microsoft.com/office/drawing/2014/main" id="{2D1569EF-62BC-44DF-889C-19E739CDF0E0}"/>
              </a:ext>
            </a:extLst>
          </p:cNvPr>
          <p:cNvSpPr/>
          <p:nvPr/>
        </p:nvSpPr>
        <p:spPr>
          <a:xfrm>
            <a:off x="8872756" y="3961920"/>
            <a:ext cx="2880000" cy="2089602"/>
          </a:xfrm>
          <a:prstGeom prst="upArrowCallout">
            <a:avLst>
              <a:gd name="adj1" fmla="val 50000"/>
              <a:gd name="adj2" fmla="val 19180"/>
              <a:gd name="adj3" fmla="val 10714"/>
              <a:gd name="adj4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+mj-lt"/>
              </a:rPr>
              <a:t>INSIEME</a:t>
            </a:r>
            <a:endParaRPr lang="it-IT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it-IT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Partnership, cooperazione e integrazione sono alla base dei nostri interventi</a:t>
            </a:r>
            <a:r>
              <a:rPr lang="it-IT" dirty="0">
                <a:solidFill>
                  <a:srgbClr val="004A60"/>
                </a:solidFill>
                <a:latin typeface="+mj-lt"/>
                <a:cs typeface="Calibri Light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4.png">
            <a:extLst>
              <a:ext uri="{FF2B5EF4-FFF2-40B4-BE49-F238E27FC236}">
                <a16:creationId xmlns:a16="http://schemas.microsoft.com/office/drawing/2014/main" id="{3B4AFCAB-CDE4-4C41-BE20-7BA44B9E7C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65636" y="0"/>
            <a:ext cx="6827469" cy="68580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4ED51C39-5BC3-406E-940A-01D82D545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871" y="2568671"/>
            <a:ext cx="3594258" cy="1682509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>
                <a:solidFill>
                  <a:srgbClr val="005172"/>
                </a:solidFill>
              </a:rPr>
              <a:t>Attività principali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E5F504-B20A-47F8-A8F8-5306FD8739FC}"/>
              </a:ext>
            </a:extLst>
          </p:cNvPr>
          <p:cNvSpPr txBox="1"/>
          <p:nvPr/>
        </p:nvSpPr>
        <p:spPr>
          <a:xfrm>
            <a:off x="7642300" y="451491"/>
            <a:ext cx="217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5172"/>
                </a:solidFill>
              </a:rPr>
              <a:t>Sostegno Genitoriale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6AA975-5821-4F0A-8805-40B80F5EB4F0}"/>
              </a:ext>
            </a:extLst>
          </p:cNvPr>
          <p:cNvSpPr txBox="1"/>
          <p:nvPr/>
        </p:nvSpPr>
        <p:spPr>
          <a:xfrm>
            <a:off x="8658339" y="1282488"/>
            <a:ext cx="30526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4A60"/>
                </a:solidFill>
              </a:rPr>
              <a:t>Educazione ambientale</a:t>
            </a:r>
          </a:p>
          <a:p>
            <a:pPr algn="ctr"/>
            <a:r>
              <a:rPr lang="it-IT" dirty="0">
                <a:solidFill>
                  <a:srgbClr val="004A60"/>
                </a:solidFill>
              </a:rPr>
              <a:t> Back to Life</a:t>
            </a:r>
          </a:p>
          <a:p>
            <a:pPr algn="ctr"/>
            <a:r>
              <a:rPr lang="it-IT" dirty="0">
                <a:solidFill>
                  <a:srgbClr val="004A60"/>
                </a:solidFill>
              </a:rPr>
              <a:t>Comportamenti sostenibili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041FB82-454C-4737-A16C-3D1ABD33EB27}"/>
              </a:ext>
            </a:extLst>
          </p:cNvPr>
          <p:cNvSpPr txBox="1"/>
          <p:nvPr/>
        </p:nvSpPr>
        <p:spPr>
          <a:xfrm>
            <a:off x="1209329" y="382181"/>
            <a:ext cx="256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4A60"/>
                </a:solidFill>
              </a:rPr>
              <a:t>Narrazione</a:t>
            </a:r>
          </a:p>
          <a:p>
            <a:pPr algn="ctr"/>
            <a:r>
              <a:rPr lang="it-IT" sz="2400" dirty="0">
                <a:solidFill>
                  <a:srgbClr val="004A60"/>
                </a:solidFill>
              </a:rPr>
              <a:t>Auto narrazione</a:t>
            </a:r>
          </a:p>
          <a:p>
            <a:pPr algn="ctr"/>
            <a:r>
              <a:rPr lang="it-IT" sz="2400" dirty="0">
                <a:solidFill>
                  <a:srgbClr val="004A60"/>
                </a:solidFill>
              </a:rPr>
              <a:t>Documentazione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7207731-7368-4D77-AE78-9A33AD8E85A3}"/>
              </a:ext>
            </a:extLst>
          </p:cNvPr>
          <p:cNvSpPr txBox="1"/>
          <p:nvPr/>
        </p:nvSpPr>
        <p:spPr>
          <a:xfrm>
            <a:off x="206614" y="1726486"/>
            <a:ext cx="2368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5172"/>
                </a:solidFill>
              </a:rPr>
              <a:t>Corsi e brevetti</a:t>
            </a:r>
          </a:p>
          <a:p>
            <a:pPr algn="ctr"/>
            <a:r>
              <a:rPr lang="it-IT" dirty="0">
                <a:solidFill>
                  <a:srgbClr val="005172"/>
                </a:solidFill>
              </a:rPr>
              <a:t>OWD, Primo Soccorso, HACCP, …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B913FFA-7BDF-4A38-93B4-3DE54102A41B}"/>
              </a:ext>
            </a:extLst>
          </p:cNvPr>
          <p:cNvSpPr txBox="1"/>
          <p:nvPr/>
        </p:nvSpPr>
        <p:spPr>
          <a:xfrm>
            <a:off x="9606285" y="2773852"/>
            <a:ext cx="2320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5172"/>
                </a:solidFill>
              </a:rPr>
              <a:t>Acquisizione di competenze nautiche </a:t>
            </a:r>
          </a:p>
          <a:p>
            <a:pPr algn="ctr"/>
            <a:r>
              <a:rPr lang="it-IT" dirty="0">
                <a:solidFill>
                  <a:srgbClr val="005172"/>
                </a:solidFill>
              </a:rPr>
              <a:t>Green economy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4311B6-7261-48C3-AA76-F5DE83B4B380}"/>
              </a:ext>
            </a:extLst>
          </p:cNvPr>
          <p:cNvSpPr txBox="1"/>
          <p:nvPr/>
        </p:nvSpPr>
        <p:spPr>
          <a:xfrm>
            <a:off x="9760380" y="4417804"/>
            <a:ext cx="1905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4A60"/>
                </a:solidFill>
              </a:rPr>
              <a:t>Educazione alimentare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6B92B38-DDA8-4312-9540-CE7C88FDF492}"/>
              </a:ext>
            </a:extLst>
          </p:cNvPr>
          <p:cNvSpPr txBox="1"/>
          <p:nvPr/>
        </p:nvSpPr>
        <p:spPr>
          <a:xfrm>
            <a:off x="777997" y="4699276"/>
            <a:ext cx="2730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4A60"/>
                </a:solidFill>
              </a:rPr>
              <a:t>Navigazione integrata</a:t>
            </a:r>
          </a:p>
          <a:p>
            <a:pPr algn="ctr"/>
            <a:r>
              <a:rPr lang="it-IT" sz="2400" dirty="0">
                <a:solidFill>
                  <a:srgbClr val="004A60"/>
                </a:solidFill>
              </a:rPr>
              <a:t>La diversità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A20372-1909-40C0-A50A-1EFFF2A00EF9}"/>
              </a:ext>
            </a:extLst>
          </p:cNvPr>
          <p:cNvSpPr txBox="1"/>
          <p:nvPr/>
        </p:nvSpPr>
        <p:spPr>
          <a:xfrm>
            <a:off x="162354" y="3053939"/>
            <a:ext cx="2478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4A60"/>
                </a:solidFill>
              </a:rPr>
              <a:t>Comunicazione</a:t>
            </a:r>
          </a:p>
          <a:p>
            <a:pPr algn="ctr"/>
            <a:r>
              <a:rPr lang="it-IT" sz="2400" dirty="0">
                <a:solidFill>
                  <a:srgbClr val="004A60"/>
                </a:solidFill>
              </a:rPr>
              <a:t>Relazione</a:t>
            </a:r>
          </a:p>
          <a:p>
            <a:pPr algn="ctr"/>
            <a:r>
              <a:rPr lang="it-IT" sz="2400" dirty="0">
                <a:solidFill>
                  <a:srgbClr val="004A60"/>
                </a:solidFill>
              </a:rPr>
              <a:t>Emozione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A6A1FAA-CEF1-416E-A241-36659C5D27A4}"/>
              </a:ext>
            </a:extLst>
          </p:cNvPr>
          <p:cNvSpPr txBox="1"/>
          <p:nvPr/>
        </p:nvSpPr>
        <p:spPr>
          <a:xfrm>
            <a:off x="8179335" y="5269112"/>
            <a:ext cx="3162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5172"/>
                </a:solidFill>
              </a:rPr>
              <a:t>Sport, educazione motoria e alla salute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836897E-BE40-4851-8C16-B93B608DA3BA}"/>
              </a:ext>
            </a:extLst>
          </p:cNvPr>
          <p:cNvSpPr txBox="1"/>
          <p:nvPr/>
        </p:nvSpPr>
        <p:spPr>
          <a:xfrm>
            <a:off x="4105099" y="173247"/>
            <a:ext cx="3499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4A60"/>
                </a:solidFill>
              </a:rPr>
              <a:t>Educazione alla legalità </a:t>
            </a:r>
          </a:p>
          <a:p>
            <a:pPr algn="ctr"/>
            <a:r>
              <a:rPr lang="it-IT" dirty="0">
                <a:solidFill>
                  <a:srgbClr val="004A60"/>
                </a:solidFill>
              </a:rPr>
              <a:t>Fond. G. Fava</a:t>
            </a:r>
          </a:p>
          <a:p>
            <a:pPr algn="ctr"/>
            <a:r>
              <a:rPr lang="it-IT" dirty="0">
                <a:solidFill>
                  <a:srgbClr val="004A60"/>
                </a:solidFill>
              </a:rPr>
              <a:t>Visita a beni confiscati</a:t>
            </a:r>
          </a:p>
          <a:p>
            <a:pPr algn="ctr"/>
            <a:r>
              <a:rPr lang="it-IT" dirty="0">
                <a:solidFill>
                  <a:srgbClr val="004A60"/>
                </a:solidFill>
              </a:rPr>
              <a:t>Luoghi simbolo</a:t>
            </a:r>
          </a:p>
          <a:p>
            <a:pPr algn="ctr"/>
            <a:r>
              <a:rPr lang="it-IT" dirty="0">
                <a:solidFill>
                  <a:srgbClr val="004A60"/>
                </a:solidFill>
              </a:rPr>
              <a:t>testimonianze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0C72FAD-2515-44DB-BB0F-94658D58464D}"/>
              </a:ext>
            </a:extLst>
          </p:cNvPr>
          <p:cNvSpPr txBox="1"/>
          <p:nvPr/>
        </p:nvSpPr>
        <p:spPr>
          <a:xfrm>
            <a:off x="3226161" y="4880859"/>
            <a:ext cx="22383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5172"/>
                </a:solidFill>
              </a:rPr>
              <a:t>Trekking, visite a musei, città d’arte, eventi culturali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D00DD04-BF8C-4873-BAEC-88095EC9635F}"/>
              </a:ext>
            </a:extLst>
          </p:cNvPr>
          <p:cNvSpPr txBox="1"/>
          <p:nvPr/>
        </p:nvSpPr>
        <p:spPr>
          <a:xfrm>
            <a:off x="6071418" y="5146602"/>
            <a:ext cx="2096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5172"/>
                </a:solidFill>
              </a:rPr>
              <a:t>Rapporto con le scuole Orientamento formativo</a:t>
            </a:r>
          </a:p>
        </p:txBody>
      </p:sp>
    </p:spTree>
    <p:extLst>
      <p:ext uri="{BB962C8B-B14F-4D97-AF65-F5344CB8AC3E}">
        <p14:creationId xmlns:p14="http://schemas.microsoft.com/office/powerpoint/2010/main" val="373969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4.png">
            <a:extLst>
              <a:ext uri="{FF2B5EF4-FFF2-40B4-BE49-F238E27FC236}">
                <a16:creationId xmlns:a16="http://schemas.microsoft.com/office/drawing/2014/main" id="{2C0CABED-F548-47DE-987C-6E5AB42980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4639" y="0"/>
            <a:ext cx="6817360" cy="6847846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7F70C758-7AC0-4811-849F-6022BD4B04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6053"/>
            <a:ext cx="12191999" cy="159192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004A60"/>
                </a:solidFill>
              </a:rPr>
              <a:t>A Scuola per Mare</a:t>
            </a:r>
            <a:br>
              <a:rPr lang="it-IT" sz="3200" b="1" dirty="0">
                <a:solidFill>
                  <a:srgbClr val="004A60"/>
                </a:solidFill>
              </a:rPr>
            </a:br>
            <a:r>
              <a:rPr lang="it-IT" sz="7200" i="1" dirty="0">
                <a:solidFill>
                  <a:srgbClr val="004A60"/>
                </a:solidFill>
              </a:rPr>
              <a:t>Comunità Educativa Navigante </a:t>
            </a: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9AEEE28E-8AE6-4E5F-8775-A31E05E8A20B}"/>
              </a:ext>
            </a:extLst>
          </p:cNvPr>
          <p:cNvSpPr txBox="1"/>
          <p:nvPr/>
        </p:nvSpPr>
        <p:spPr>
          <a:xfrm>
            <a:off x="3283935" y="1759391"/>
            <a:ext cx="4973799" cy="774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lnSpc>
                <a:spcPct val="90000"/>
              </a:lnSpc>
              <a:spcBef>
                <a:spcPts val="1400"/>
              </a:spcBef>
              <a:defRPr sz="2700" b="1">
                <a:solidFill>
                  <a:srgbClr val="004772"/>
                </a:solidFill>
              </a:defRPr>
            </a:lvl1pPr>
          </a:lstStyle>
          <a:p>
            <a:r>
              <a:rPr sz="1898" dirty="0"/>
              <a:t>MODULO PRIMAVERILE</a:t>
            </a:r>
            <a:r>
              <a:rPr lang="it-IT" sz="1898" dirty="0"/>
              <a:t> (febbraio-ottobre)</a:t>
            </a:r>
          </a:p>
          <a:p>
            <a:r>
              <a:rPr lang="it-IT" sz="1898" dirty="0"/>
              <a:t>MODULO</a:t>
            </a:r>
            <a:r>
              <a:rPr sz="1898" dirty="0"/>
              <a:t> AUTUNNALE  </a:t>
            </a:r>
            <a:r>
              <a:rPr lang="it-IT" sz="1898" dirty="0"/>
              <a:t>(giugno-febbraio)</a:t>
            </a:r>
            <a:endParaRPr sz="1898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9296499-B26E-48A5-B99F-681815387476}"/>
              </a:ext>
            </a:extLst>
          </p:cNvPr>
          <p:cNvSpPr txBox="1"/>
          <p:nvPr/>
        </p:nvSpPr>
        <p:spPr>
          <a:xfrm>
            <a:off x="237543" y="2836790"/>
            <a:ext cx="334971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4A60"/>
                </a:solidFill>
              </a:rPr>
              <a:t>Fase pre – due mesi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004A60"/>
                </a:solidFill>
              </a:rPr>
              <a:t>Raccolta segnalazioni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004A60"/>
                </a:solidFill>
              </a:rPr>
              <a:t>Selezione candidature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004A60"/>
                </a:solidFill>
              </a:rPr>
              <a:t>Incontri di presentazione e conoscenza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004A60"/>
                </a:solidFill>
              </a:rPr>
              <a:t>Attività di preparazione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004A60"/>
                </a:solidFill>
              </a:rPr>
              <a:t>Definizione del Progetto Educativo Concordato</a:t>
            </a:r>
          </a:p>
          <a:p>
            <a:endParaRPr lang="it-IT" sz="2400" dirty="0">
              <a:solidFill>
                <a:srgbClr val="004A6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DE4660-F18D-4449-A179-F2B5DD3E3512}"/>
              </a:ext>
            </a:extLst>
          </p:cNvPr>
          <p:cNvSpPr txBox="1"/>
          <p:nvPr/>
        </p:nvSpPr>
        <p:spPr>
          <a:xfrm>
            <a:off x="2992464" y="2860042"/>
            <a:ext cx="55567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4A60"/>
                </a:solidFill>
              </a:rPr>
              <a:t>Navigazione – 100 e 85 giorni</a:t>
            </a:r>
          </a:p>
          <a:p>
            <a:pPr algn="ctr"/>
            <a:r>
              <a:rPr lang="it-IT" dirty="0">
                <a:solidFill>
                  <a:srgbClr val="004A60"/>
                </a:solidFill>
              </a:rPr>
              <a:t>-attività residenziale in navigazione</a:t>
            </a:r>
          </a:p>
          <a:p>
            <a:pPr algn="ctr"/>
            <a:r>
              <a:rPr lang="it-IT" dirty="0">
                <a:solidFill>
                  <a:srgbClr val="004A60"/>
                </a:solidFill>
              </a:rPr>
              <a:t>-Rapporti con Servizi, scuole, famiglie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79501B-EA52-49BE-9BC4-AA163F2C085D}"/>
              </a:ext>
            </a:extLst>
          </p:cNvPr>
          <p:cNvSpPr txBox="1"/>
          <p:nvPr/>
        </p:nvSpPr>
        <p:spPr>
          <a:xfrm>
            <a:off x="8370277" y="2860042"/>
            <a:ext cx="35841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4A60"/>
                </a:solidFill>
              </a:rPr>
              <a:t>Fase post – tre mesi</a:t>
            </a:r>
          </a:p>
          <a:p>
            <a:r>
              <a:rPr lang="it-IT" dirty="0">
                <a:solidFill>
                  <a:srgbClr val="004A60"/>
                </a:solidFill>
              </a:rPr>
              <a:t>-Rientro nel territorio</a:t>
            </a:r>
          </a:p>
          <a:p>
            <a:r>
              <a:rPr lang="it-IT" dirty="0">
                <a:solidFill>
                  <a:srgbClr val="004A60"/>
                </a:solidFill>
              </a:rPr>
              <a:t>-Accompagnamento alla ripresa di un percorso formativo</a:t>
            </a:r>
          </a:p>
          <a:p>
            <a:r>
              <a:rPr lang="it-IT" dirty="0">
                <a:solidFill>
                  <a:srgbClr val="004A60"/>
                </a:solidFill>
              </a:rPr>
              <a:t>-Attivazione della rete di servizi necessaria</a:t>
            </a:r>
          </a:p>
          <a:p>
            <a:r>
              <a:rPr lang="it-IT" dirty="0">
                <a:solidFill>
                  <a:srgbClr val="004A60"/>
                </a:solidFill>
              </a:rPr>
              <a:t>-Ridefinizione del Progetto Educativo</a:t>
            </a:r>
          </a:p>
        </p:txBody>
      </p:sp>
    </p:spTree>
    <p:extLst>
      <p:ext uri="{BB962C8B-B14F-4D97-AF65-F5344CB8AC3E}">
        <p14:creationId xmlns:p14="http://schemas.microsoft.com/office/powerpoint/2010/main" val="4734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png">
            <a:extLst>
              <a:ext uri="{FF2B5EF4-FFF2-40B4-BE49-F238E27FC236}">
                <a16:creationId xmlns:a16="http://schemas.microsoft.com/office/drawing/2014/main" id="{FD0CE7A9-D87B-4D14-86AB-5D9BBF8FBA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4640" y="0"/>
            <a:ext cx="6817360" cy="684784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E99783-C3F8-4C6F-BADC-5DB0D7799B71}"/>
              </a:ext>
            </a:extLst>
          </p:cNvPr>
          <p:cNvSpPr txBox="1"/>
          <p:nvPr/>
        </p:nvSpPr>
        <p:spPr>
          <a:xfrm>
            <a:off x="2630658" y="478302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Qualche numero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E8725F-9B9A-41B0-938E-0AE503415116}"/>
              </a:ext>
            </a:extLst>
          </p:cNvPr>
          <p:cNvSpPr txBox="1"/>
          <p:nvPr/>
        </p:nvSpPr>
        <p:spPr>
          <a:xfrm>
            <a:off x="1903827" y="1957544"/>
            <a:ext cx="8384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Il 75% dei partecipanti porta a termine i 100 giorni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22FB56-0582-4F68-9451-2BA5DE8EE535}"/>
              </a:ext>
            </a:extLst>
          </p:cNvPr>
          <p:cNvSpPr txBox="1"/>
          <p:nvPr/>
        </p:nvSpPr>
        <p:spPr>
          <a:xfrm>
            <a:off x="1308295" y="2946869"/>
            <a:ext cx="9575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L’85% di chi porta a termine il progetto in MAP supera positivamente la misura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EE78154-3652-4F80-9976-EE936CE11B7A}"/>
              </a:ext>
            </a:extLst>
          </p:cNvPr>
          <p:cNvSpPr txBox="1"/>
          <p:nvPr/>
        </p:nvSpPr>
        <p:spPr>
          <a:xfrm>
            <a:off x="890954" y="4473526"/>
            <a:ext cx="10410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Il 90% di chi porta a termine il progetto sceglie un corso di formazione</a:t>
            </a:r>
          </a:p>
          <a:p>
            <a:pPr algn="ctr"/>
            <a:r>
              <a:rPr lang="it-IT" sz="2800" dirty="0"/>
              <a:t> (dalla Formazione Professionale all’Università)</a:t>
            </a:r>
          </a:p>
        </p:txBody>
      </p:sp>
    </p:spTree>
    <p:extLst>
      <p:ext uri="{BB962C8B-B14F-4D97-AF65-F5344CB8AC3E}">
        <p14:creationId xmlns:p14="http://schemas.microsoft.com/office/powerpoint/2010/main" val="391383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4.png">
            <a:extLst>
              <a:ext uri="{FF2B5EF4-FFF2-40B4-BE49-F238E27FC236}">
                <a16:creationId xmlns:a16="http://schemas.microsoft.com/office/drawing/2014/main" id="{3B4AFCAB-CDE4-4C41-BE20-7BA44B9E7C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1326" y="-22749"/>
            <a:ext cx="6827469" cy="6858000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6535E568-1AFD-4984-AB25-B0160F2FFE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74703" y="22749"/>
            <a:ext cx="8597900" cy="1063747"/>
          </a:xfrm>
          <a:prstGeom prst="rect">
            <a:avLst/>
          </a:prstGeom>
        </p:spPr>
        <p:txBody>
          <a:bodyPr>
            <a:noAutofit/>
          </a:bodyPr>
          <a:lstStyle>
            <a:lvl1pPr defTabSz="1105408">
              <a:defRPr sz="6460">
                <a:solidFill>
                  <a:srgbClr val="004772"/>
                </a:solidFill>
              </a:defRPr>
            </a:lvl1pPr>
          </a:lstStyle>
          <a:p>
            <a:pPr algn="ctr"/>
            <a:r>
              <a:rPr lang="it-IT" sz="3600" b="1" dirty="0"/>
              <a:t>A Scuola per Mare</a:t>
            </a:r>
            <a:endParaRPr sz="3600" b="1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AD1D39C-0789-416E-86DC-C45F792671A9}"/>
              </a:ext>
            </a:extLst>
          </p:cNvPr>
          <p:cNvSpPr txBox="1">
            <a:spLocks/>
          </p:cNvSpPr>
          <p:nvPr/>
        </p:nvSpPr>
        <p:spPr>
          <a:xfrm>
            <a:off x="2582720" y="1005497"/>
            <a:ext cx="7026556" cy="635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4800" dirty="0">
                <a:solidFill>
                  <a:srgbClr val="004A60"/>
                </a:solidFill>
              </a:rPr>
              <a:t>SERVIZIO TERRITORIALE</a:t>
            </a:r>
          </a:p>
        </p:txBody>
      </p:sp>
      <p:sp>
        <p:nvSpPr>
          <p:cNvPr id="18" name="Sottotitolo 2">
            <a:extLst>
              <a:ext uri="{FF2B5EF4-FFF2-40B4-BE49-F238E27FC236}">
                <a16:creationId xmlns:a16="http://schemas.microsoft.com/office/drawing/2014/main" id="{2657ADB7-802D-4BCC-A97C-51B0F69E0B6C}"/>
              </a:ext>
            </a:extLst>
          </p:cNvPr>
          <p:cNvSpPr txBox="1"/>
          <p:nvPr/>
        </p:nvSpPr>
        <p:spPr>
          <a:xfrm>
            <a:off x="444955" y="2238306"/>
            <a:ext cx="11302087" cy="310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ctr" defTabSz="642915">
              <a:lnSpc>
                <a:spcPct val="90000"/>
              </a:lnSpc>
              <a:spcBef>
                <a:spcPts val="703"/>
              </a:spcBef>
              <a:defRPr sz="2500"/>
            </a:pPr>
            <a:r>
              <a:rPr dirty="0">
                <a:solidFill>
                  <a:srgbClr val="005172"/>
                </a:solidFill>
              </a:rPr>
              <a:t>6 </a:t>
            </a:r>
            <a:r>
              <a:rPr lang="it-IT" dirty="0">
                <a:solidFill>
                  <a:srgbClr val="005172"/>
                </a:solidFill>
              </a:rPr>
              <a:t>mesi di alternanza scuola-viaggio per contrastare la dispersione scolastica rivolto a chi deve terminare la scuola primaria di primo grado e a chi è iscritto ai primi due anni delle scuole superiori.</a:t>
            </a:r>
          </a:p>
          <a:p>
            <a:pPr algn="ctr" defTabSz="642915">
              <a:lnSpc>
                <a:spcPct val="90000"/>
              </a:lnSpc>
              <a:spcBef>
                <a:spcPts val="703"/>
              </a:spcBef>
              <a:defRPr sz="2500"/>
            </a:pPr>
            <a:r>
              <a:rPr lang="it-IT" dirty="0">
                <a:solidFill>
                  <a:srgbClr val="005172"/>
                </a:solidFill>
              </a:rPr>
              <a:t>Consente una migliore integrazione con le offerte già attive sul territorio.</a:t>
            </a:r>
          </a:p>
          <a:p>
            <a:pPr algn="ctr" defTabSz="642915">
              <a:lnSpc>
                <a:spcPct val="90000"/>
              </a:lnSpc>
              <a:spcBef>
                <a:spcPts val="703"/>
              </a:spcBef>
              <a:defRPr sz="2500"/>
            </a:pPr>
            <a:r>
              <a:rPr lang="it-IT" dirty="0">
                <a:solidFill>
                  <a:srgbClr val="005172"/>
                </a:solidFill>
              </a:rPr>
              <a:t>Darà ampio spazio al recupero di contenuti curriculari attraverso il rapporto uno a uno con educatori/insegnanti/formatori, attività in piccolo gruppo e attività laboratoriali professionalizzanti.</a:t>
            </a:r>
          </a:p>
          <a:p>
            <a:pPr algn="ctr" defTabSz="642915">
              <a:lnSpc>
                <a:spcPct val="90000"/>
              </a:lnSpc>
              <a:spcBef>
                <a:spcPts val="703"/>
              </a:spcBef>
              <a:defRPr sz="2500"/>
            </a:pPr>
            <a:r>
              <a:rPr lang="it-IT" dirty="0">
                <a:solidFill>
                  <a:srgbClr val="005172"/>
                </a:solidFill>
              </a:rPr>
              <a:t>Sedi per le attività:  Monza e Catania.</a:t>
            </a:r>
          </a:p>
        </p:txBody>
      </p:sp>
      <p:sp>
        <p:nvSpPr>
          <p:cNvPr id="20" name="Sottotitolo 2">
            <a:extLst>
              <a:ext uri="{FF2B5EF4-FFF2-40B4-BE49-F238E27FC236}">
                <a16:creationId xmlns:a16="http://schemas.microsoft.com/office/drawing/2014/main" id="{95F150C6-A70C-4729-B632-84833B28F5DE}"/>
              </a:ext>
            </a:extLst>
          </p:cNvPr>
          <p:cNvSpPr txBox="1"/>
          <p:nvPr/>
        </p:nvSpPr>
        <p:spPr>
          <a:xfrm>
            <a:off x="3505763" y="1668719"/>
            <a:ext cx="4735780" cy="36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ctr">
              <a:lnSpc>
                <a:spcPct val="90000"/>
              </a:lnSpc>
              <a:spcBef>
                <a:spcPts val="984"/>
              </a:spcBef>
              <a:defRPr sz="3000" b="1">
                <a:solidFill>
                  <a:srgbClr val="004772"/>
                </a:solidFill>
              </a:defRPr>
            </a:pPr>
            <a:r>
              <a:rPr lang="it-IT" sz="1898" dirty="0"/>
              <a:t>Da gennaio a giugno</a:t>
            </a:r>
            <a:r>
              <a:rPr sz="2109" dirty="0"/>
              <a:t> </a:t>
            </a:r>
          </a:p>
        </p:txBody>
      </p:sp>
      <p:sp>
        <p:nvSpPr>
          <p:cNvPr id="21" name="Segnaposto numero diapositiva 2">
            <a:extLst>
              <a:ext uri="{FF2B5EF4-FFF2-40B4-BE49-F238E27FC236}">
                <a16:creationId xmlns:a16="http://schemas.microsoft.com/office/drawing/2014/main" id="{4A25C6DE-8BC0-4752-87E8-73C3335A31F1}"/>
              </a:ext>
            </a:extLst>
          </p:cNvPr>
          <p:cNvSpPr txBox="1">
            <a:spLocks/>
          </p:cNvSpPr>
          <p:nvPr/>
        </p:nvSpPr>
        <p:spPr>
          <a:xfrm>
            <a:off x="10292853" y="6498748"/>
            <a:ext cx="222339" cy="215641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3204426-7D35-4705-B3E5-09972EEB27E2}"/>
              </a:ext>
            </a:extLst>
          </p:cNvPr>
          <p:cNvSpPr txBox="1"/>
          <p:nvPr/>
        </p:nvSpPr>
        <p:spPr>
          <a:xfrm>
            <a:off x="890953" y="5374555"/>
            <a:ext cx="1041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Partner educativi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BF10373-4BE0-453D-A35C-974CC8415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25" y="5672445"/>
            <a:ext cx="2983278" cy="89774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1A4704A-0CBE-4447-9BD3-14F9BB06D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48" y="5812759"/>
            <a:ext cx="1564245" cy="69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 descr="https://ci3.googleusercontent.com/mail-sig/AIorK4xlgmf8W4D_1m4xQx_4sV4Vvopi3g9AKmkUq-MYgLZdv87NguYR8-NbGixFsa5Sw5XX3_c_NrM">
            <a:extLst>
              <a:ext uri="{FF2B5EF4-FFF2-40B4-BE49-F238E27FC236}">
                <a16:creationId xmlns:a16="http://schemas.microsoft.com/office/drawing/2014/main" id="{F7B098F6-7BFF-4E76-BC30-8050DF571DD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07" y="5600912"/>
            <a:ext cx="2216654" cy="897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78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  <p:bldP spid="16" grpId="0" advAuto="0"/>
      <p:bldP spid="18" grpId="0" animBg="1" advAuto="0"/>
      <p:bldP spid="20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662EC1-2B2B-4AF8-80C1-6ADDF13BCDA1}"/>
              </a:ext>
            </a:extLst>
          </p:cNvPr>
          <p:cNvSpPr txBox="1"/>
          <p:nvPr/>
        </p:nvSpPr>
        <p:spPr>
          <a:xfrm>
            <a:off x="375920" y="264160"/>
            <a:ext cx="45913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600" dirty="0">
                <a:solidFill>
                  <a:schemeClr val="bg1"/>
                </a:solidFill>
              </a:rPr>
              <a:t>GRAZIE!</a:t>
            </a:r>
          </a:p>
        </p:txBody>
      </p:sp>
      <p:pic>
        <p:nvPicPr>
          <p:cNvPr id="4" name="Schermata 2020-03-29 alle 23.34.53.png" descr="Schermata 2020-03-29 alle 23.34.53.png">
            <a:extLst>
              <a:ext uri="{FF2B5EF4-FFF2-40B4-BE49-F238E27FC236}">
                <a16:creationId xmlns:a16="http://schemas.microsoft.com/office/drawing/2014/main" id="{ACCA4798-56CD-4FE6-8611-8DA6E88140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59" t="5974" r="2031" b="5974"/>
          <a:stretch>
            <a:fillRect/>
          </a:stretch>
        </p:blipFill>
        <p:spPr>
          <a:xfrm>
            <a:off x="1149778" y="118139"/>
            <a:ext cx="10396025" cy="685913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7E9729-CE80-4446-86DD-D502CAC61CFD}"/>
              </a:ext>
            </a:extLst>
          </p:cNvPr>
          <p:cNvSpPr txBox="1"/>
          <p:nvPr/>
        </p:nvSpPr>
        <p:spPr>
          <a:xfrm>
            <a:off x="6954482" y="264160"/>
            <a:ext cx="45913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600" dirty="0">
                <a:solidFill>
                  <a:srgbClr val="004A60"/>
                </a:solidFill>
              </a:rPr>
              <a:t>GRAZIE!</a:t>
            </a:r>
          </a:p>
        </p:txBody>
      </p:sp>
    </p:spTree>
    <p:extLst>
      <p:ext uri="{BB962C8B-B14F-4D97-AF65-F5344CB8AC3E}">
        <p14:creationId xmlns:p14="http://schemas.microsoft.com/office/powerpoint/2010/main" val="6521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6FA7EC-2699-445E-B500-C4EC7A790820}"/>
              </a:ext>
            </a:extLst>
          </p:cNvPr>
          <p:cNvSpPr txBox="1"/>
          <p:nvPr/>
        </p:nvSpPr>
        <p:spPr>
          <a:xfrm>
            <a:off x="1927274" y="5043508"/>
            <a:ext cx="9242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APS I Tetragonauti</a:t>
            </a:r>
          </a:p>
          <a:p>
            <a:pPr algn="ctr"/>
            <a:r>
              <a:rPr lang="it-IT" dirty="0"/>
              <a:t>Via Doberdò 22, 20126, Milano</a:t>
            </a:r>
          </a:p>
          <a:p>
            <a:pPr algn="ctr"/>
            <a:r>
              <a:rPr lang="it-IT" dirty="0"/>
              <a:t>Mob: +39 3477272770</a:t>
            </a:r>
          </a:p>
          <a:p>
            <a:pPr algn="ctr"/>
            <a:r>
              <a:rPr lang="it-IT" dirty="0"/>
              <a:t>www.itetragonauti.it</a:t>
            </a:r>
          </a:p>
        </p:txBody>
      </p:sp>
      <p:pic>
        <p:nvPicPr>
          <p:cNvPr id="6" name="image4.png">
            <a:extLst>
              <a:ext uri="{FF2B5EF4-FFF2-40B4-BE49-F238E27FC236}">
                <a16:creationId xmlns:a16="http://schemas.microsoft.com/office/drawing/2014/main" id="{FD0CE7A9-D87B-4D14-86AB-5D9BBF8FBA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4640" y="10154"/>
            <a:ext cx="6817360" cy="684784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987E4AC-B559-4629-83F6-3F223902B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973942"/>
            <a:ext cx="102870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4.png">
            <a:extLst>
              <a:ext uri="{FF2B5EF4-FFF2-40B4-BE49-F238E27FC236}">
                <a16:creationId xmlns:a16="http://schemas.microsoft.com/office/drawing/2014/main" id="{2CB8B49B-A6C0-43E1-A999-C55463F889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4640" y="10154"/>
            <a:ext cx="6817360" cy="6847846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C54B096-4839-4C82-8B6E-5B0523C6A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122642"/>
            <a:ext cx="683339" cy="365125"/>
          </a:xfrm>
        </p:spPr>
        <p:txBody>
          <a:bodyPr/>
          <a:lstStyle/>
          <a:p>
            <a:fld id="{86CB4B4D-7CA3-9044-876B-883B54F8677D}" type="slidenum">
              <a:rPr lang="it-IT" smtClean="0"/>
              <a:t>3</a:t>
            </a:fld>
            <a:endParaRPr lang="it-IT" dirty="0"/>
          </a:p>
        </p:txBody>
      </p:sp>
      <p:pic>
        <p:nvPicPr>
          <p:cNvPr id="6" name="IMG_2020.JPG" descr="IMG_2020.JPG">
            <a:extLst>
              <a:ext uri="{FF2B5EF4-FFF2-40B4-BE49-F238E27FC236}">
                <a16:creationId xmlns:a16="http://schemas.microsoft.com/office/drawing/2014/main" id="{DF8FDB85-AE9B-4890-9D5B-A1DD6C42A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8729" y="416560"/>
            <a:ext cx="5252837" cy="350189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allout: freccia in su 6">
            <a:extLst>
              <a:ext uri="{FF2B5EF4-FFF2-40B4-BE49-F238E27FC236}">
                <a16:creationId xmlns:a16="http://schemas.microsoft.com/office/drawing/2014/main" id="{C555D7F9-AD7E-4C89-853F-B36BD7C53813}"/>
              </a:ext>
            </a:extLst>
          </p:cNvPr>
          <p:cNvSpPr/>
          <p:nvPr/>
        </p:nvSpPr>
        <p:spPr>
          <a:xfrm>
            <a:off x="6258564" y="3578730"/>
            <a:ext cx="5252808" cy="2824479"/>
          </a:xfrm>
          <a:prstGeom prst="upArrowCallout">
            <a:avLst>
              <a:gd name="adj1" fmla="val 50000"/>
              <a:gd name="adj2" fmla="val 19180"/>
              <a:gd name="adj3" fmla="val 10714"/>
              <a:gd name="adj4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+mj-lt"/>
              </a:rPr>
              <a:t>LADY LAUREN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+mj-lt"/>
              </a:rPr>
              <a:t>Un ketch di 22 metri a due alberi, modello Scorpio 72.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+mj-lt"/>
              </a:rPr>
              <a:t>Ospita 8/10 persone oltre l’equipaggio per le crociere e fino a 20 persone per le uscite giornaliere. 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+mj-lt"/>
              </a:rPr>
              <a:t>Garantisce una navigazione serena e sicura e, grazie alle sue dotazioni di bordo, è utilizzabile in ogni stagione</a:t>
            </a:r>
            <a:r>
              <a:rPr lang="it-IT" dirty="0">
                <a:solidFill>
                  <a:srgbClr val="004A60"/>
                </a:solidFill>
                <a:latin typeface="+mj-lt"/>
              </a:rPr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DA8A8F8-A109-4350-89B9-DFE741AC4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4" y="416560"/>
            <a:ext cx="5243005" cy="3932253"/>
          </a:xfrm>
          <a:prstGeom prst="rect">
            <a:avLst/>
          </a:prstGeom>
        </p:spPr>
      </p:pic>
      <p:sp>
        <p:nvSpPr>
          <p:cNvPr id="10" name="Callout: freccia in su 9">
            <a:extLst>
              <a:ext uri="{FF2B5EF4-FFF2-40B4-BE49-F238E27FC236}">
                <a16:creationId xmlns:a16="http://schemas.microsoft.com/office/drawing/2014/main" id="{22C40CDF-0029-4702-B54E-685F7910CD89}"/>
              </a:ext>
            </a:extLst>
          </p:cNvPr>
          <p:cNvSpPr/>
          <p:nvPr/>
        </p:nvSpPr>
        <p:spPr>
          <a:xfrm>
            <a:off x="690434" y="3578731"/>
            <a:ext cx="5243005" cy="2824479"/>
          </a:xfrm>
          <a:prstGeom prst="upArrowCallout">
            <a:avLst>
              <a:gd name="adj1" fmla="val 50000"/>
              <a:gd name="adj2" fmla="val 19180"/>
              <a:gd name="adj3" fmla="val 10714"/>
              <a:gd name="adj4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PARTIAMO PER CAMBIARE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Progetti socio-educativi </a:t>
            </a:r>
            <a:r>
              <a:rPr lang="it-IT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basati su scoperta, apprendimento esperienziale, condivisione, cooperazione, conoscenza e rispetto dell’ambiente e della natura 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OBIETTIVO</a:t>
            </a:r>
            <a:r>
              <a:rPr lang="it-IT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: contribuire a migliorare la qualità della vita di persone fragili e in difficoltà e a </a:t>
            </a:r>
            <a:r>
              <a:rPr lang="it-IT" dirty="0" err="1">
                <a:solidFill>
                  <a:schemeClr val="bg1"/>
                </a:solidFill>
                <a:latin typeface="+mj-lt"/>
                <a:cs typeface="Calibri Light" pitchFamily="34" charset="0"/>
              </a:rPr>
              <a:t>ri</a:t>
            </a:r>
            <a:r>
              <a:rPr lang="it-IT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-orientare ragazzi in dispersione.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4.png">
            <a:extLst>
              <a:ext uri="{FF2B5EF4-FFF2-40B4-BE49-F238E27FC236}">
                <a16:creationId xmlns:a16="http://schemas.microsoft.com/office/drawing/2014/main" id="{3B4AFCAB-CDE4-4C41-BE20-7BA44B9E7C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" y="0"/>
            <a:ext cx="6827469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A7536CC7-6248-4188-93E8-08CE844506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4091" y="360680"/>
            <a:ext cx="7683818" cy="1320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758925">
              <a:defRPr sz="6972">
                <a:solidFill>
                  <a:srgbClr val="004772"/>
                </a:solidFill>
              </a:defRPr>
            </a:pPr>
            <a:r>
              <a:rPr lang="it-IT" dirty="0">
                <a:solidFill>
                  <a:srgbClr val="002060"/>
                </a:solidFill>
              </a:rPr>
              <a:t>20 anni di avventure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5" name="Picture 11" descr="https://itetragonauti.it/wp-content/uploads/2020/04/miglia-percorse-90x128.png">
            <a:extLst>
              <a:ext uri="{FF2B5EF4-FFF2-40B4-BE49-F238E27FC236}">
                <a16:creationId xmlns:a16="http://schemas.microsoft.com/office/drawing/2014/main" id="{4940E803-AEE1-4BFC-A87B-0CF68F422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16" y="2651760"/>
            <a:ext cx="8572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https://itetragonauti.it/wp-content/uploads/2020/04/persone-accolte-110x105.png">
            <a:extLst>
              <a:ext uri="{FF2B5EF4-FFF2-40B4-BE49-F238E27FC236}">
                <a16:creationId xmlns:a16="http://schemas.microsoft.com/office/drawing/2014/main" id="{0AC04B54-2295-4A36-9BB9-7BB6A1A55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52" y="2722241"/>
            <a:ext cx="10477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https://itetragonauti.it/wp-content/uploads/2020/04/volontari--110x119.png">
            <a:extLst>
              <a:ext uri="{FF2B5EF4-FFF2-40B4-BE49-F238E27FC236}">
                <a16:creationId xmlns:a16="http://schemas.microsoft.com/office/drawing/2014/main" id="{8CAF1C7E-0EFB-4B9A-A3F6-49179E04E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58" y="2750025"/>
            <a:ext cx="10477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https://itetragonauti.it/wp-content/uploads/2020/04/progetti-90x110.png">
            <a:extLst>
              <a:ext uri="{FF2B5EF4-FFF2-40B4-BE49-F238E27FC236}">
                <a16:creationId xmlns:a16="http://schemas.microsoft.com/office/drawing/2014/main" id="{90013C38-DFD7-4A0B-910B-311E4ED4C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64" y="2768638"/>
            <a:ext cx="8572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0D5A7E3-B88E-4464-B511-0321194C0DB3}"/>
              </a:ext>
            </a:extLst>
          </p:cNvPr>
          <p:cNvSpPr/>
          <p:nvPr/>
        </p:nvSpPr>
        <p:spPr>
          <a:xfrm>
            <a:off x="809387" y="4083470"/>
            <a:ext cx="2441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27323D"/>
                </a:solidFill>
              </a:rPr>
              <a:t>60.000</a:t>
            </a:r>
          </a:p>
          <a:p>
            <a:pPr algn="ctr"/>
            <a:r>
              <a:rPr lang="it-IT" b="1" dirty="0">
                <a:solidFill>
                  <a:srgbClr val="848D95"/>
                </a:solidFill>
              </a:rPr>
              <a:t>Miglia percorse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EAF509C-A9FA-4DFE-828B-32D57A169FA2}"/>
              </a:ext>
            </a:extLst>
          </p:cNvPr>
          <p:cNvSpPr/>
          <p:nvPr/>
        </p:nvSpPr>
        <p:spPr>
          <a:xfrm>
            <a:off x="3423267" y="4044740"/>
            <a:ext cx="2620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2732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3.200</a:t>
            </a:r>
          </a:p>
          <a:p>
            <a:pPr algn="ctr"/>
            <a:r>
              <a:rPr lang="it-IT" b="1" dirty="0">
                <a:solidFill>
                  <a:srgbClr val="848D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Persone accolte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19F55ED-1F8A-4D66-BA88-2862D6F3397B}"/>
              </a:ext>
            </a:extLst>
          </p:cNvPr>
          <p:cNvSpPr/>
          <p:nvPr/>
        </p:nvSpPr>
        <p:spPr>
          <a:xfrm>
            <a:off x="6236651" y="4083469"/>
            <a:ext cx="2620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27323D"/>
                </a:solidFill>
              </a:rPr>
              <a:t>170</a:t>
            </a:r>
          </a:p>
          <a:p>
            <a:pPr algn="ctr"/>
            <a:r>
              <a:rPr lang="it-IT" b="1" dirty="0">
                <a:solidFill>
                  <a:srgbClr val="848D95"/>
                </a:solidFill>
              </a:rPr>
              <a:t>I nostri volontari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E4C1472-D03F-4A7D-A4D6-60AC03126394}"/>
              </a:ext>
            </a:extLst>
          </p:cNvPr>
          <p:cNvSpPr/>
          <p:nvPr/>
        </p:nvSpPr>
        <p:spPr>
          <a:xfrm>
            <a:off x="9242185" y="4104849"/>
            <a:ext cx="2437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27323D"/>
                </a:solidFill>
              </a:rPr>
              <a:t>160 </a:t>
            </a:r>
          </a:p>
          <a:p>
            <a:pPr algn="ctr"/>
            <a:r>
              <a:rPr lang="it-IT" b="1" dirty="0">
                <a:solidFill>
                  <a:srgbClr val="848D95"/>
                </a:solidFill>
              </a:rPr>
              <a:t>I nostri Progetti</a:t>
            </a:r>
          </a:p>
        </p:txBody>
      </p:sp>
    </p:spTree>
    <p:extLst>
      <p:ext uri="{BB962C8B-B14F-4D97-AF65-F5344CB8AC3E}">
        <p14:creationId xmlns:p14="http://schemas.microsoft.com/office/powerpoint/2010/main" val="307229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4.png">
            <a:extLst>
              <a:ext uri="{FF2B5EF4-FFF2-40B4-BE49-F238E27FC236}">
                <a16:creationId xmlns:a16="http://schemas.microsoft.com/office/drawing/2014/main" id="{3B895679-ACEE-4827-A1C7-68FD94A954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4640" y="10154"/>
            <a:ext cx="6817360" cy="6847846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A7536CC7-6248-4188-93E8-08CE844506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-42867"/>
            <a:ext cx="12191999" cy="1320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758925">
              <a:defRPr sz="6972">
                <a:solidFill>
                  <a:srgbClr val="004772"/>
                </a:solidFill>
              </a:defRPr>
            </a:pPr>
            <a:r>
              <a:rPr lang="it-IT" dirty="0"/>
              <a:t>Gli ambiti</a:t>
            </a:r>
            <a:endParaRPr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BE4D742-16A2-4FC0-A5A0-B902266E3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9" r="21296"/>
          <a:stretch/>
        </p:blipFill>
        <p:spPr>
          <a:xfrm rot="5400000">
            <a:off x="300985" y="565399"/>
            <a:ext cx="3339437" cy="30382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B5E9B52-65D0-4C68-BCD6-2B5FE113E5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8" b="29107"/>
          <a:stretch/>
        </p:blipFill>
        <p:spPr>
          <a:xfrm>
            <a:off x="4577229" y="1179096"/>
            <a:ext cx="3037543" cy="2458184"/>
          </a:xfrm>
          <a:prstGeom prst="rect">
            <a:avLst/>
          </a:prstGeom>
        </p:spPr>
      </p:pic>
      <p:sp>
        <p:nvSpPr>
          <p:cNvPr id="14" name="Callout: freccia in su 13">
            <a:extLst>
              <a:ext uri="{FF2B5EF4-FFF2-40B4-BE49-F238E27FC236}">
                <a16:creationId xmlns:a16="http://schemas.microsoft.com/office/drawing/2014/main" id="{37C5F674-EB44-4465-B13B-A419613554E7}"/>
              </a:ext>
            </a:extLst>
          </p:cNvPr>
          <p:cNvSpPr/>
          <p:nvPr/>
        </p:nvSpPr>
        <p:spPr>
          <a:xfrm>
            <a:off x="451562" y="2541342"/>
            <a:ext cx="3038286" cy="1550865"/>
          </a:xfrm>
          <a:prstGeom prst="upArrowCallout">
            <a:avLst>
              <a:gd name="adj1" fmla="val 50000"/>
              <a:gd name="adj2" fmla="val 19180"/>
              <a:gd name="adj3" fmla="val 10714"/>
              <a:gd name="adj4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ADOLESCENTI E GIOVANI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in situazioni di disagio, del penale minorile, NEET e in dispersione scolastica </a:t>
            </a:r>
          </a:p>
        </p:txBody>
      </p:sp>
      <p:sp>
        <p:nvSpPr>
          <p:cNvPr id="16" name="Callout: freccia in su 15">
            <a:extLst>
              <a:ext uri="{FF2B5EF4-FFF2-40B4-BE49-F238E27FC236}">
                <a16:creationId xmlns:a16="http://schemas.microsoft.com/office/drawing/2014/main" id="{36AEDA01-38B9-4A74-9A6A-92B9F07081BF}"/>
              </a:ext>
            </a:extLst>
          </p:cNvPr>
          <p:cNvSpPr/>
          <p:nvPr/>
        </p:nvSpPr>
        <p:spPr>
          <a:xfrm>
            <a:off x="4576857" y="3305615"/>
            <a:ext cx="3038287" cy="786591"/>
          </a:xfrm>
          <a:prstGeom prst="upArrowCallout">
            <a:avLst>
              <a:gd name="adj1" fmla="val 50000"/>
              <a:gd name="adj2" fmla="val 19180"/>
              <a:gd name="adj3" fmla="val 10714"/>
              <a:gd name="adj4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DISABILITA</a:t>
            </a:r>
            <a:r>
              <a:rPr lang="it-IT" dirty="0">
                <a:solidFill>
                  <a:srgbClr val="004A60"/>
                </a:solidFill>
                <a:latin typeface="+mj-lt"/>
                <a:cs typeface="Calibri Light" pitchFamily="34" charset="0"/>
              </a:rPr>
              <a:t>’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6D5AC95-2AE0-4C7E-B357-5965972DC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153" y="414823"/>
            <a:ext cx="3038287" cy="2356584"/>
          </a:xfrm>
          <a:prstGeom prst="rect">
            <a:avLst/>
          </a:prstGeom>
        </p:spPr>
      </p:pic>
      <p:sp>
        <p:nvSpPr>
          <p:cNvPr id="15" name="Callout: freccia in su 14">
            <a:extLst>
              <a:ext uri="{FF2B5EF4-FFF2-40B4-BE49-F238E27FC236}">
                <a16:creationId xmlns:a16="http://schemas.microsoft.com/office/drawing/2014/main" id="{EE66423D-3AE2-4D43-A8A1-7AB49D39D566}"/>
              </a:ext>
            </a:extLst>
          </p:cNvPr>
          <p:cNvSpPr/>
          <p:nvPr/>
        </p:nvSpPr>
        <p:spPr>
          <a:xfrm>
            <a:off x="8702154" y="2541341"/>
            <a:ext cx="3038286" cy="1550865"/>
          </a:xfrm>
          <a:prstGeom prst="upArrowCallout">
            <a:avLst>
              <a:gd name="adj1" fmla="val 50000"/>
              <a:gd name="adj2" fmla="val 19180"/>
              <a:gd name="adj3" fmla="val 10714"/>
              <a:gd name="adj4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EDUCAZIONE AMBIENTALE E FORMAZIONE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47811A79-DBF3-40CE-9E03-543FE0242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0" y="4286969"/>
            <a:ext cx="2212484" cy="2212484"/>
          </a:xfrm>
          <a:prstGeom prst="rect">
            <a:avLst/>
          </a:prstGeom>
        </p:spPr>
      </p:pic>
      <p:sp>
        <p:nvSpPr>
          <p:cNvPr id="13" name="Callout: freccia in su 12">
            <a:extLst>
              <a:ext uri="{FF2B5EF4-FFF2-40B4-BE49-F238E27FC236}">
                <a16:creationId xmlns:a16="http://schemas.microsoft.com/office/drawing/2014/main" id="{8281E002-5C3F-4393-8D43-0873B1B7FD53}"/>
              </a:ext>
            </a:extLst>
          </p:cNvPr>
          <p:cNvSpPr/>
          <p:nvPr/>
        </p:nvSpPr>
        <p:spPr>
          <a:xfrm>
            <a:off x="454543" y="5799668"/>
            <a:ext cx="2212484" cy="979816"/>
          </a:xfrm>
          <a:prstGeom prst="upArrowCallout">
            <a:avLst>
              <a:gd name="adj1" fmla="val 50000"/>
              <a:gd name="adj2" fmla="val 19180"/>
              <a:gd name="adj3" fmla="val 10714"/>
              <a:gd name="adj4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INTERCULTURALITA</a:t>
            </a:r>
            <a:r>
              <a:rPr lang="it-IT" dirty="0">
                <a:solidFill>
                  <a:srgbClr val="004A60"/>
                </a:solidFill>
                <a:latin typeface="+mj-lt"/>
                <a:cs typeface="Calibri Light" pitchFamily="34" charset="0"/>
              </a:rPr>
              <a:t>’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8ECBE152-6409-4C8F-BE87-52C7735442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47" y="4300255"/>
            <a:ext cx="2212484" cy="2006600"/>
          </a:xfrm>
          <a:prstGeom prst="rect">
            <a:avLst/>
          </a:prstGeom>
        </p:spPr>
      </p:pic>
      <p:sp>
        <p:nvSpPr>
          <p:cNvPr id="27" name="Callout: freccia in su 26">
            <a:extLst>
              <a:ext uri="{FF2B5EF4-FFF2-40B4-BE49-F238E27FC236}">
                <a16:creationId xmlns:a16="http://schemas.microsoft.com/office/drawing/2014/main" id="{969152E4-2780-48D7-BA8C-8BB085B2515B}"/>
              </a:ext>
            </a:extLst>
          </p:cNvPr>
          <p:cNvSpPr/>
          <p:nvPr/>
        </p:nvSpPr>
        <p:spPr>
          <a:xfrm>
            <a:off x="3486864" y="5799668"/>
            <a:ext cx="2212484" cy="945260"/>
          </a:xfrm>
          <a:prstGeom prst="upArrowCallout">
            <a:avLst>
              <a:gd name="adj1" fmla="val 50000"/>
              <a:gd name="adj2" fmla="val 19180"/>
              <a:gd name="adj3" fmla="val 10714"/>
              <a:gd name="adj4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FORMAZIONE ADULTI E TURISMO SOSTENIBILE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8F1D6F6E-B960-4C6D-BCF3-638D1A1BF9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21" y="4286969"/>
            <a:ext cx="2212484" cy="221248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E9BB609-8A1D-411C-BC03-BACA28802E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"/>
          <a:stretch/>
        </p:blipFill>
        <p:spPr>
          <a:xfrm>
            <a:off x="9524973" y="4286969"/>
            <a:ext cx="2212484" cy="2125193"/>
          </a:xfrm>
          <a:prstGeom prst="rect">
            <a:avLst/>
          </a:prstGeom>
        </p:spPr>
      </p:pic>
      <p:sp>
        <p:nvSpPr>
          <p:cNvPr id="30" name="Callout: freccia in su 29">
            <a:extLst>
              <a:ext uri="{FF2B5EF4-FFF2-40B4-BE49-F238E27FC236}">
                <a16:creationId xmlns:a16="http://schemas.microsoft.com/office/drawing/2014/main" id="{46E24B56-554E-46E4-ABC8-7BE4FF6D6BBF}"/>
              </a:ext>
            </a:extLst>
          </p:cNvPr>
          <p:cNvSpPr/>
          <p:nvPr/>
        </p:nvSpPr>
        <p:spPr>
          <a:xfrm>
            <a:off x="9530545" y="5765112"/>
            <a:ext cx="2212484" cy="979816"/>
          </a:xfrm>
          <a:prstGeom prst="upArrowCallout">
            <a:avLst>
              <a:gd name="adj1" fmla="val 50000"/>
              <a:gd name="adj2" fmla="val 19180"/>
              <a:gd name="adj3" fmla="val 10714"/>
              <a:gd name="adj4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INTERVENTI CULTURALI A TERRA</a:t>
            </a:r>
          </a:p>
        </p:txBody>
      </p:sp>
      <p:sp>
        <p:nvSpPr>
          <p:cNvPr id="33" name="Callout: freccia in su 32">
            <a:extLst>
              <a:ext uri="{FF2B5EF4-FFF2-40B4-BE49-F238E27FC236}">
                <a16:creationId xmlns:a16="http://schemas.microsoft.com/office/drawing/2014/main" id="{342D56B7-F869-4391-B0A2-397A253A2426}"/>
              </a:ext>
            </a:extLst>
          </p:cNvPr>
          <p:cNvSpPr/>
          <p:nvPr/>
        </p:nvSpPr>
        <p:spPr>
          <a:xfrm>
            <a:off x="6544721" y="5799668"/>
            <a:ext cx="2212484" cy="979816"/>
          </a:xfrm>
          <a:prstGeom prst="upArrowCallout">
            <a:avLst>
              <a:gd name="adj1" fmla="val 50000"/>
              <a:gd name="adj2" fmla="val 19180"/>
              <a:gd name="adj3" fmla="val 10714"/>
              <a:gd name="adj4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  <a:latin typeface="+mj-lt"/>
                <a:cs typeface="Calibri Light" pitchFamily="34" charset="0"/>
              </a:rPr>
              <a:t>OVER 70</a:t>
            </a:r>
          </a:p>
        </p:txBody>
      </p:sp>
    </p:spTree>
    <p:extLst>
      <p:ext uri="{BB962C8B-B14F-4D97-AF65-F5344CB8AC3E}">
        <p14:creationId xmlns:p14="http://schemas.microsoft.com/office/powerpoint/2010/main" val="26965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4.png">
            <a:extLst>
              <a:ext uri="{FF2B5EF4-FFF2-40B4-BE49-F238E27FC236}">
                <a16:creationId xmlns:a16="http://schemas.microsoft.com/office/drawing/2014/main" id="{3B895679-ACEE-4827-A1C7-68FD94A954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4640" y="10154"/>
            <a:ext cx="6817360" cy="684784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E0AFB6-EECE-47F8-8B48-447B12338D28}"/>
              </a:ext>
            </a:extLst>
          </p:cNvPr>
          <p:cNvSpPr txBox="1"/>
          <p:nvPr/>
        </p:nvSpPr>
        <p:spPr>
          <a:xfrm>
            <a:off x="1113182" y="382012"/>
            <a:ext cx="996563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rgbClr val="004A60"/>
                </a:solidFill>
                <a:latin typeface="+mj-lt"/>
              </a:rPr>
              <a:t>Viaggiamo lungo rotte solidali</a:t>
            </a:r>
            <a:endParaRPr lang="it-IT" sz="5400" dirty="0">
              <a:solidFill>
                <a:srgbClr val="004A60"/>
              </a:solidFill>
              <a:latin typeface="+mj-lt"/>
            </a:endParaRPr>
          </a:p>
          <a:p>
            <a:pPr algn="just"/>
            <a:r>
              <a:rPr lang="it-IT" sz="2400" dirty="0">
                <a:solidFill>
                  <a:srgbClr val="004A60"/>
                </a:solidFill>
                <a:latin typeface="+mj-lt"/>
              </a:rPr>
              <a:t>Ci dedichiamo alla solidarietà sociale, rivolgendoci a tutti coloro che si trovano, per varie ragioni, in una situazione di fragilità.</a:t>
            </a:r>
          </a:p>
          <a:p>
            <a:pPr algn="just"/>
            <a:r>
              <a:rPr lang="it-IT" sz="2400" dirty="0">
                <a:solidFill>
                  <a:srgbClr val="004A60"/>
                </a:solidFill>
                <a:latin typeface="+mj-lt"/>
              </a:rPr>
              <a:t>Educhiamo per mare: perché ognuno, qualsiasi siano le sue capacità e abilità, possa crescere, affermarsi, intraprendere un percorso verso l’inclusione e l’autonomia. </a:t>
            </a:r>
          </a:p>
          <a:p>
            <a:pPr algn="just"/>
            <a:r>
              <a:rPr lang="it-IT" sz="2400" dirty="0">
                <a:solidFill>
                  <a:srgbClr val="004A60"/>
                </a:solidFill>
                <a:latin typeface="+mj-lt"/>
              </a:rPr>
              <a:t>Realizziamo progetti educativi che si attuano e sviluppano per mare ma anche nelle scuole, nelle case di riposo, nelle comunità, nei centri di educazione e formazione, in tutti quei luoghi in cui le nostre azioni favoriscono processi di cambiamento e di crescita. </a:t>
            </a:r>
          </a:p>
          <a:p>
            <a:pPr algn="just"/>
            <a:r>
              <a:rPr lang="it-IT" sz="2400" dirty="0">
                <a:solidFill>
                  <a:srgbClr val="004A60"/>
                </a:solidFill>
                <a:latin typeface="+mj-lt"/>
              </a:rPr>
              <a:t>Tutto questo all’insegna dell’incontro e dell’integrazione:</a:t>
            </a:r>
            <a:r>
              <a:rPr lang="it-IT" sz="2400" i="1" dirty="0">
                <a:solidFill>
                  <a:srgbClr val="004A60"/>
                </a:solidFill>
                <a:latin typeface="+mj-lt"/>
              </a:rPr>
              <a:t> </a:t>
            </a:r>
            <a:r>
              <a:rPr lang="it-IT" sz="2400" dirty="0">
                <a:solidFill>
                  <a:srgbClr val="004A60"/>
                </a:solidFill>
                <a:latin typeface="+mj-lt"/>
              </a:rPr>
              <a:t> </a:t>
            </a:r>
            <a:r>
              <a:rPr lang="it-IT" sz="2400" b="1" dirty="0">
                <a:solidFill>
                  <a:srgbClr val="004A60"/>
                </a:solidFill>
                <a:latin typeface="+mj-lt"/>
              </a:rPr>
              <a:t>i nostri interventi sono progettati con gli enti e le agenzie  con cui collaboriamo, compagni di viaggio insieme ai quali condividiamo obiettivi e metodi di lavoro</a:t>
            </a:r>
            <a:r>
              <a:rPr lang="it-IT" sz="2400" dirty="0">
                <a:solidFill>
                  <a:srgbClr val="004A60"/>
                </a:solidFill>
                <a:latin typeface="+mj-lt"/>
              </a:rPr>
              <a:t>.</a:t>
            </a:r>
          </a:p>
          <a:p>
            <a:pPr algn="just"/>
            <a:r>
              <a:rPr lang="it-IT" sz="2400" b="1" dirty="0">
                <a:solidFill>
                  <a:srgbClr val="004A60"/>
                </a:solidFill>
                <a:latin typeface="+mj-lt"/>
              </a:rPr>
              <a:t>Con ognuno di loro costruiamo progetti a partire dai bisogni delle persone a cui sono rivolti e ai problemi e alle caratteristiche dei territori in cui operiamo</a:t>
            </a:r>
          </a:p>
        </p:txBody>
      </p:sp>
    </p:spTree>
    <p:extLst>
      <p:ext uri="{BB962C8B-B14F-4D97-AF65-F5344CB8AC3E}">
        <p14:creationId xmlns:p14="http://schemas.microsoft.com/office/powerpoint/2010/main" val="41185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magine 66">
            <a:extLst>
              <a:ext uri="{FF2B5EF4-FFF2-40B4-BE49-F238E27FC236}">
                <a16:creationId xmlns:a16="http://schemas.microsoft.com/office/drawing/2014/main" id="{1DECA3B4-0AE5-4C5F-82BB-C1CFED627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26" y="73020"/>
            <a:ext cx="9490347" cy="6711959"/>
          </a:xfrm>
          <a:prstGeom prst="rect">
            <a:avLst/>
          </a:prstGeom>
        </p:spPr>
      </p:pic>
      <p:pic>
        <p:nvPicPr>
          <p:cNvPr id="66" name="image4.png">
            <a:extLst>
              <a:ext uri="{FF2B5EF4-FFF2-40B4-BE49-F238E27FC236}">
                <a16:creationId xmlns:a16="http://schemas.microsoft.com/office/drawing/2014/main" id="{9A74D57F-3950-4AE3-B70F-1F705B6633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0"/>
            <a:ext cx="6820765" cy="68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png">
            <a:extLst>
              <a:ext uri="{FF2B5EF4-FFF2-40B4-BE49-F238E27FC236}">
                <a16:creationId xmlns:a16="http://schemas.microsoft.com/office/drawing/2014/main" id="{FD0CE7A9-D87B-4D14-86AB-5D9BBF8FBA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4640" y="-29667"/>
            <a:ext cx="6817360" cy="6847846"/>
          </a:xfrm>
          <a:prstGeom prst="rect">
            <a:avLst/>
          </a:prstGeom>
        </p:spPr>
      </p:pic>
      <p:sp>
        <p:nvSpPr>
          <p:cNvPr id="4" name="Callout: freccia a destra 3">
            <a:extLst>
              <a:ext uri="{FF2B5EF4-FFF2-40B4-BE49-F238E27FC236}">
                <a16:creationId xmlns:a16="http://schemas.microsoft.com/office/drawing/2014/main" id="{E1457637-34F1-4578-A8FE-AFB95C8B67ED}"/>
              </a:ext>
            </a:extLst>
          </p:cNvPr>
          <p:cNvSpPr/>
          <p:nvPr/>
        </p:nvSpPr>
        <p:spPr>
          <a:xfrm>
            <a:off x="-5004" y="10154"/>
            <a:ext cx="5916481" cy="1832155"/>
          </a:xfrm>
          <a:prstGeom prst="rightArrowCallout">
            <a:avLst>
              <a:gd name="adj1" fmla="val 50000"/>
              <a:gd name="adj2" fmla="val 23889"/>
              <a:gd name="adj3" fmla="val 13889"/>
              <a:gd name="adj4" fmla="val 9712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rgbClr val="004A60"/>
                </a:solidFill>
              </a:rPr>
              <a:t>VITA COMUNITARIA E CONDIVISIONE</a:t>
            </a:r>
            <a:r>
              <a:rPr lang="it-IT" dirty="0">
                <a:solidFill>
                  <a:srgbClr val="004A60"/>
                </a:solidFill>
              </a:rPr>
              <a:t>:</a:t>
            </a:r>
          </a:p>
          <a:p>
            <a:pPr algn="ctr"/>
            <a:r>
              <a:rPr lang="it-IT" sz="2400" i="1" dirty="0">
                <a:solidFill>
                  <a:srgbClr val="004A60"/>
                </a:solidFill>
              </a:rPr>
              <a:t>TUTTI FANNO TUTTO</a:t>
            </a:r>
          </a:p>
        </p:txBody>
      </p:sp>
      <p:pic>
        <p:nvPicPr>
          <p:cNvPr id="7" name="Immagine 1" descr="Immagine 1">
            <a:extLst>
              <a:ext uri="{FF2B5EF4-FFF2-40B4-BE49-F238E27FC236}">
                <a16:creationId xmlns:a16="http://schemas.microsoft.com/office/drawing/2014/main" id="{D3304535-B379-4767-BC17-3658F7DCA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8768" y="2784625"/>
            <a:ext cx="5827203" cy="3870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1" descr="Immagine 1">
            <a:extLst>
              <a:ext uri="{FF2B5EF4-FFF2-40B4-BE49-F238E27FC236}">
                <a16:creationId xmlns:a16="http://schemas.microsoft.com/office/drawing/2014/main" id="{CE87BEE9-8B50-4DD6-85EE-CFEFCE510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-412479" y="2696725"/>
            <a:ext cx="3127615" cy="1907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magine 1" descr="Immagine 1">
            <a:extLst>
              <a:ext uri="{FF2B5EF4-FFF2-40B4-BE49-F238E27FC236}">
                <a16:creationId xmlns:a16="http://schemas.microsoft.com/office/drawing/2014/main" id="{A8AFAFA8-72A9-44E2-96D4-2E2D06B99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13342" y="39821"/>
            <a:ext cx="4869992" cy="32345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969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png">
            <a:extLst>
              <a:ext uri="{FF2B5EF4-FFF2-40B4-BE49-F238E27FC236}">
                <a16:creationId xmlns:a16="http://schemas.microsoft.com/office/drawing/2014/main" id="{FD0CE7A9-D87B-4D14-86AB-5D9BBF8FBA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3685" y="-151138"/>
            <a:ext cx="6817360" cy="684784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0F23D82-858C-4AAD-9685-5DFD31DF6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05" y="4065799"/>
            <a:ext cx="5487183" cy="266738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C0DB8A0-F475-4DF1-8830-EB6D74FD9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52" y="2459971"/>
            <a:ext cx="5683348" cy="426251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28CC1C6-39BE-4356-A8FE-8E2093B7E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5"/>
            <a:ext cx="4880605" cy="366045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D848395-EBB2-46EB-A2EA-AC34432FC3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2028"/>
            <a:ext cx="2745341" cy="366045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7753377-D0F3-494E-B305-4663F7B36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9854" y="655470"/>
            <a:ext cx="4245200" cy="3183900"/>
          </a:xfrm>
          <a:prstGeom prst="rect">
            <a:avLst/>
          </a:prstGeom>
        </p:spPr>
      </p:pic>
      <p:sp>
        <p:nvSpPr>
          <p:cNvPr id="5" name="Callout: freccia a sinistra 4">
            <a:extLst>
              <a:ext uri="{FF2B5EF4-FFF2-40B4-BE49-F238E27FC236}">
                <a16:creationId xmlns:a16="http://schemas.microsoft.com/office/drawing/2014/main" id="{F751F601-2C52-46A6-A726-A5BFADD57C6A}"/>
              </a:ext>
            </a:extLst>
          </p:cNvPr>
          <p:cNvSpPr/>
          <p:nvPr/>
        </p:nvSpPr>
        <p:spPr>
          <a:xfrm>
            <a:off x="7770858" y="188665"/>
            <a:ext cx="4476273" cy="2063587"/>
          </a:xfrm>
          <a:prstGeom prst="leftArrowCallout">
            <a:avLst>
              <a:gd name="adj1" fmla="val 50000"/>
              <a:gd name="adj2" fmla="val 25000"/>
              <a:gd name="adj3" fmla="val 13889"/>
              <a:gd name="adj4" fmla="val 96082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rgbClr val="004A60"/>
                </a:solidFill>
              </a:rPr>
              <a:t>ATTIVITA’ MOTORIA E SPORT</a:t>
            </a:r>
          </a:p>
        </p:txBody>
      </p:sp>
    </p:spTree>
    <p:extLst>
      <p:ext uri="{BB962C8B-B14F-4D97-AF65-F5344CB8AC3E}">
        <p14:creationId xmlns:p14="http://schemas.microsoft.com/office/powerpoint/2010/main" val="420687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2243</TotalTime>
  <Words>1260</Words>
  <Application>Microsoft Office PowerPoint</Application>
  <PresentationFormat>Widescreen</PresentationFormat>
  <Paragraphs>167</Paragraphs>
  <Slides>25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 3</vt:lpstr>
      <vt:lpstr>Tema di Office</vt:lpstr>
      <vt:lpstr>Presentazione standard di PowerPoint</vt:lpstr>
      <vt:lpstr>I Tetragonauti </vt:lpstr>
      <vt:lpstr>Presentazione standard di PowerPoint</vt:lpstr>
      <vt:lpstr>20 anni di avventure</vt:lpstr>
      <vt:lpstr>Gli ambiti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Tutor speciali </vt:lpstr>
      <vt:lpstr>Presentazione standard di PowerPoint</vt:lpstr>
      <vt:lpstr>Presentazione standard di PowerPoint</vt:lpstr>
      <vt:lpstr>Presentazione standard di PowerPoint</vt:lpstr>
      <vt:lpstr>A Scuola per Mare Comunità Educativa Navigante  </vt:lpstr>
      <vt:lpstr>A Scuola per Mare Comunità Educativa Navigante  </vt:lpstr>
      <vt:lpstr>A Scuola per Mare Comunità Educativa Navigante  </vt:lpstr>
      <vt:lpstr>Attività principali</vt:lpstr>
      <vt:lpstr>A Scuola per Mare Comunità Educativa Navigante </vt:lpstr>
      <vt:lpstr>Presentazione standard di PowerPoint</vt:lpstr>
      <vt:lpstr>A Scuola per Mare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 Elena Negri</dc:creator>
  <cp:lastModifiedBy>gabriele gaudenzi</cp:lastModifiedBy>
  <cp:revision>142</cp:revision>
  <cp:lastPrinted>2021-02-24T11:13:38Z</cp:lastPrinted>
  <dcterms:created xsi:type="dcterms:W3CDTF">2021-02-22T15:40:28Z</dcterms:created>
  <dcterms:modified xsi:type="dcterms:W3CDTF">2023-06-20T22:18:23Z</dcterms:modified>
</cp:coreProperties>
</file>