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1" r:id="rId3"/>
    <p:sldId id="282" r:id="rId4"/>
    <p:sldId id="291" r:id="rId5"/>
    <p:sldId id="283" r:id="rId6"/>
    <p:sldId id="292" r:id="rId7"/>
    <p:sldId id="293" r:id="rId8"/>
    <p:sldId id="294" r:id="rId9"/>
    <p:sldId id="285" r:id="rId10"/>
    <p:sldId id="286" r:id="rId11"/>
    <p:sldId id="287" r:id="rId12"/>
    <p:sldId id="289" r:id="rId13"/>
    <p:sldId id="288" r:id="rId14"/>
    <p:sldId id="295" r:id="rId15"/>
    <p:sldId id="296" r:id="rId16"/>
    <p:sldId id="299" r:id="rId17"/>
    <p:sldId id="300" r:id="rId18"/>
    <p:sldId id="301" r:id="rId19"/>
    <p:sldId id="302" r:id="rId20"/>
    <p:sldId id="303" r:id="rId21"/>
    <p:sldId id="305" r:id="rId22"/>
    <p:sldId id="304" r:id="rId23"/>
    <p:sldId id="297" r:id="rId24"/>
    <p:sldId id="29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ibunale%20di%20Milano%20-%20Presidio%20Sociale\DATI%20COMPLESSIVI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ibunale%20di%20Milano%20-%20Presidio%20Sociale\DATI%20COMPLESSIVI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LPU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CONTATTI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nuovi!$A$11:$A$13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nuovi!$G$11:$G$13</c:f>
              <c:numCache>
                <c:formatCode>General</c:formatCode>
                <c:ptCount val="3"/>
                <c:pt idx="0">
                  <c:v>59</c:v>
                </c:pt>
                <c:pt idx="1">
                  <c:v>27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D6-4243-9DED-E870A2275E0C}"/>
            </c:ext>
          </c:extLst>
        </c:ser>
        <c:ser>
          <c:idx val="1"/>
          <c:order val="1"/>
          <c:tx>
            <c:v>COLLOQUI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nuovi!$A$11:$A$13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nuovi!$H$11:$H$13</c:f>
              <c:numCache>
                <c:formatCode>General</c:formatCode>
                <c:ptCount val="3"/>
                <c:pt idx="0">
                  <c:v>37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D6-4243-9DED-E870A2275E0C}"/>
            </c:ext>
          </c:extLst>
        </c:ser>
        <c:ser>
          <c:idx val="2"/>
          <c:order val="2"/>
          <c:tx>
            <c:v>PERCORSI AVVIATI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nuovi!$A$11:$A$13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nuovi!$J$11:$J$13</c:f>
              <c:numCache>
                <c:formatCode>General</c:formatCode>
                <c:ptCount val="3"/>
                <c:pt idx="0">
                  <c:v>27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D6-4243-9DED-E870A2275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936"/>
        <c:axId val="2340168"/>
      </c:barChart>
      <c:catAx>
        <c:axId val="203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40168"/>
        <c:crosses val="autoZero"/>
        <c:auto val="1"/>
        <c:lblAlgn val="ctr"/>
        <c:lblOffset val="100"/>
        <c:noMultiLvlLbl val="0"/>
      </c:catAx>
      <c:valAx>
        <c:axId val="234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MAP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469816272965868E-2"/>
          <c:y val="0.19486111111111121"/>
          <c:w val="0.89019685039370133"/>
          <c:h val="0.61498432487605659"/>
        </c:manualLayout>
      </c:layout>
      <c:barChart>
        <c:barDir val="col"/>
        <c:grouping val="clustered"/>
        <c:varyColors val="0"/>
        <c:ser>
          <c:idx val="0"/>
          <c:order val="0"/>
          <c:tx>
            <c:v>CONTATTI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nuovi!$S$10:$S$12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nuovi!$P$10:$P$12</c:f>
              <c:numCache>
                <c:formatCode>General</c:formatCode>
                <c:ptCount val="3"/>
                <c:pt idx="0">
                  <c:v>233</c:v>
                </c:pt>
                <c:pt idx="1">
                  <c:v>55</c:v>
                </c:pt>
                <c:pt idx="2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EE-4630-827B-C80020276656}"/>
            </c:ext>
          </c:extLst>
        </c:ser>
        <c:ser>
          <c:idx val="1"/>
          <c:order val="1"/>
          <c:tx>
            <c:v>COLLOQUI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nuovi!$S$10:$S$12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nuovi!$Q$10:$Q$12</c:f>
              <c:numCache>
                <c:formatCode>General</c:formatCode>
                <c:ptCount val="3"/>
                <c:pt idx="0">
                  <c:v>201</c:v>
                </c:pt>
                <c:pt idx="1">
                  <c:v>35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EE-4630-827B-C80020276656}"/>
            </c:ext>
          </c:extLst>
        </c:ser>
        <c:ser>
          <c:idx val="2"/>
          <c:order val="2"/>
          <c:tx>
            <c:v>PERCORSI AVVIATI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nuovi!$S$10:$S$12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nuovi!$R$10:$R$12</c:f>
              <c:numCache>
                <c:formatCode>General</c:formatCode>
                <c:ptCount val="3"/>
                <c:pt idx="0">
                  <c:v>95</c:v>
                </c:pt>
                <c:pt idx="1">
                  <c:v>41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EE-4630-827B-C80020276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4360"/>
        <c:axId val="338514816"/>
      </c:barChart>
      <c:catAx>
        <c:axId val="23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514816"/>
        <c:crosses val="autoZero"/>
        <c:auto val="1"/>
        <c:lblAlgn val="ctr"/>
        <c:lblOffset val="100"/>
        <c:noMultiLvlLbl val="0"/>
      </c:catAx>
      <c:valAx>
        <c:axId val="33851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2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7E44-EA38-40BB-8340-509C8D09D94B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7677-A2DD-41A5-BF66-D72ADD5ED7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35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1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62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2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41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83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2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>
              <a:solidFill>
                <a:srgbClr val="5050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4A771-A170-4BB1-81C8-9AAAE0401E83}" type="slidenum">
              <a:rPr lang="en-AU" smtClean="0">
                <a:solidFill>
                  <a:srgbClr val="505046"/>
                </a:solidFill>
              </a:rPr>
              <a:pPr/>
              <a:t>‹N›</a:t>
            </a:fld>
            <a:endParaRPr lang="en-AU">
              <a:solidFill>
                <a:srgbClr val="50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8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59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  <p:sp>
        <p:nvSpPr>
          <p:cNvPr id="7" name="Rettangolo 6"/>
          <p:cNvSpPr/>
          <p:nvPr userDrawn="1"/>
        </p:nvSpPr>
        <p:spPr>
          <a:xfrm>
            <a:off x="623455" y="1579418"/>
            <a:ext cx="8034770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48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5C97-245A-4790-A779-FC6C9DB67F16}" type="datetimeFigureOut">
              <a:rPr lang="en-AU" smtClean="0"/>
              <a:pPr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771-A170-4BB1-81C8-9AAAE0401E83}" type="slidenum">
              <a:rPr lang="en-AU" smtClean="0"/>
              <a:pPr/>
              <a:t>‹N›</a:t>
            </a:fld>
            <a:endParaRPr lang="en-AU"/>
          </a:p>
        </p:txBody>
      </p:sp>
      <p:sp>
        <p:nvSpPr>
          <p:cNvPr id="9" name="Rettangolo 8"/>
          <p:cNvSpPr/>
          <p:nvPr userDrawn="1"/>
        </p:nvSpPr>
        <p:spPr>
          <a:xfrm>
            <a:off x="623455" y="1579418"/>
            <a:ext cx="8034770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F02-5333-4A68-B0C9-29D9CCFFFBB2}" type="datetime1">
              <a:rPr lang="it-IT" smtClean="0"/>
              <a:pPr/>
              <a:t>23/05/2022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BB6D70D-D405-4DB2-87AD-1B9E0CB87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725" y="34822"/>
            <a:ext cx="605079" cy="1152532"/>
          </a:xfrm>
          <a:prstGeom prst="rect">
            <a:avLst/>
          </a:prstGeom>
        </p:spPr>
      </p:pic>
      <p:sp>
        <p:nvSpPr>
          <p:cNvPr id="5" name="Rettangolo 4"/>
          <p:cNvSpPr/>
          <p:nvPr userDrawn="1"/>
        </p:nvSpPr>
        <p:spPr>
          <a:xfrm>
            <a:off x="623455" y="1579418"/>
            <a:ext cx="8034770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4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3B615C97-245A-4790-A779-FC6C9DB67F16}" type="datetimeFigureOut">
              <a:rPr lang="en-AU" smtClean="0"/>
              <a:pPr defTabSz="45720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24F4A771-A170-4BB1-81C8-9AAAE0401E83}" type="slidenum">
              <a:rPr lang="en-AU" smtClean="0"/>
              <a:pPr defTabSz="457200"/>
              <a:t>‹N›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/>
              <a:t>Il Presidio Sociale del Comune di Milano presso il Tribunale Ordinario di Milano per l’attività a favore delle persone sottoposte a giudizio direttissimo monocratico</a:t>
            </a:r>
            <a:endParaRPr lang="it-IT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smtClean="0"/>
              <a:t>alcuni casi</a:t>
            </a:r>
          </a:p>
          <a:p>
            <a:pPr algn="just"/>
            <a:r>
              <a:rPr lang="it-IT" sz="2800" b="1" smtClean="0"/>
              <a:t>G. D.</a:t>
            </a:r>
          </a:p>
          <a:p>
            <a:pPr algn="just"/>
            <a:r>
              <a:rPr lang="it-IT" sz="2800" b="1" smtClean="0"/>
              <a:t>R.P.</a:t>
            </a:r>
          </a:p>
          <a:p>
            <a:pPr algn="just"/>
            <a:r>
              <a:rPr lang="it-IT" sz="2800" b="1" smtClean="0"/>
              <a:t>C.G.</a:t>
            </a:r>
            <a:endParaRPr lang="it-IT" sz="2800" b="1"/>
          </a:p>
          <a:p>
            <a:pPr algn="just"/>
            <a:endParaRPr lang="it-IT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68760"/>
            <a:ext cx="7755200" cy="460033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l’emergenza sanitaria</a:t>
            </a:r>
          </a:p>
          <a:p>
            <a:r>
              <a:rPr lang="it-IT" sz="2400" dirty="0"/>
              <a:t>Con l’avvento dell’emergenza sanitaria a marzo 2020 l’accesso all’ ufficio in Tribunale è stato interdetto fino a giugno 2020, quindi sono state date consulenze solo attraverso gli avvocati che, conoscendo il Servizio, potevano contattarlo tramite mail o cellulari.</a:t>
            </a:r>
          </a:p>
          <a:p>
            <a:r>
              <a:rPr lang="it-IT" sz="2400" dirty="0"/>
              <a:t>Nei periodi in cui le udienze di convalida sono state celebrate da remoto, le consulenze sono state date attraverso gli avvocati, ma in presenza all’interno delle aule. </a:t>
            </a:r>
          </a:p>
          <a:p>
            <a:pPr algn="just"/>
            <a:r>
              <a:rPr lang="it-IT" sz="2400" b="1" dirty="0" smtClean="0"/>
              <a:t>E’ sempre proseguito il supporto delle persone in carico.</a:t>
            </a:r>
            <a:endParaRPr lang="it-IT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7543800" cy="4824536"/>
          </a:xfrm>
        </p:spPr>
        <p:txBody>
          <a:bodyPr>
            <a:normAutofit/>
          </a:bodyPr>
          <a:lstStyle/>
          <a:p>
            <a:pPr algn="ctr"/>
            <a:r>
              <a:rPr lang="it-IT" sz="2800" b="1" smtClean="0"/>
              <a:t>alcuni numeri</a:t>
            </a:r>
          </a:p>
          <a:p>
            <a:pPr algn="ctr"/>
            <a:endParaRPr lang="it-IT" sz="2800" b="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173" y="1844824"/>
            <a:ext cx="6272541" cy="40208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616711" cy="41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smtClean="0"/>
              <a:t>Sportello per la gestione delle postazioni del Comune di Milano per lo svolgimento di LPU e MAP</a:t>
            </a:r>
            <a:endParaRPr lang="it-IT" sz="4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60033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servizio prevede uno sportello a cui si può accedere su appuntamento, sito in viale Ortles 73, che si occupa di:</a:t>
            </a:r>
          </a:p>
          <a:p>
            <a:r>
              <a:rPr lang="it-IT" sz="2400" dirty="0" smtClean="0"/>
              <a:t>dare informazioni agli avvocati o ai destinatari di provvedimenti che prevedano lo svolgimento di LPU o MAP</a:t>
            </a:r>
          </a:p>
          <a:p>
            <a:r>
              <a:rPr lang="it-IT" sz="2400" dirty="0" smtClean="0"/>
              <a:t>colloqui di filtro</a:t>
            </a:r>
          </a:p>
          <a:p>
            <a:r>
              <a:rPr lang="it-IT" sz="2400" dirty="0" smtClean="0"/>
              <a:t>raccordo con i referenti delle postazioni del Comune di Milano e supporto in itinere</a:t>
            </a:r>
          </a:p>
          <a:p>
            <a:r>
              <a:rPr lang="it-IT" sz="2400" dirty="0" smtClean="0"/>
              <a:t>raccordo con UIEPE e con i legali</a:t>
            </a:r>
          </a:p>
          <a:p>
            <a:r>
              <a:rPr lang="it-IT" sz="2400" dirty="0" smtClean="0"/>
              <a:t>seguire lo svolgimento dei percorsi e gestione della relativa documentazione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LPU</a:t>
            </a:r>
          </a:p>
          <a:p>
            <a:r>
              <a:rPr lang="it-IT" dirty="0" smtClean="0"/>
              <a:t>Attività non retribuita a favore della collettività prevista per reati primariamente legati alla violazione del codice della strada (guida in stato di ebbrezza o sotto l’uso di stupefacenti).</a:t>
            </a:r>
          </a:p>
          <a:p>
            <a:endParaRPr lang="it-IT" dirty="0" smtClean="0"/>
          </a:p>
          <a:p>
            <a:r>
              <a:rPr lang="it-IT" b="1" dirty="0" smtClean="0"/>
              <a:t>MAP</a:t>
            </a:r>
          </a:p>
          <a:p>
            <a:r>
              <a:rPr lang="it-IT" dirty="0" smtClean="0"/>
              <a:t>Sospensione del procedimento con attività non retribuita a favore della collettività prevista per reati  con pena inferiore ai 4 anni.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PROCEDURA LPU</a:t>
            </a:r>
          </a:p>
          <a:p>
            <a:r>
              <a:rPr lang="it-IT" dirty="0" smtClean="0"/>
              <a:t>Invio della richiesta da parte del legale o dell’interessato, via mail o telefono</a:t>
            </a:r>
          </a:p>
          <a:p>
            <a:r>
              <a:rPr lang="it-IT" dirty="0" smtClean="0"/>
              <a:t>Verifica dei requisiti formali (data di udienza e decreto penale di condanna)</a:t>
            </a:r>
          </a:p>
          <a:p>
            <a:r>
              <a:rPr lang="it-IT" dirty="0" smtClean="0"/>
              <a:t>Fissazione e svolgimento colloquio di filtro ed eventuale disponibilità</a:t>
            </a:r>
          </a:p>
          <a:p>
            <a:r>
              <a:rPr lang="it-IT" dirty="0" smtClean="0"/>
              <a:t>Attesa nulla osta da UIEPE o Forze dell’Ordine</a:t>
            </a:r>
          </a:p>
          <a:p>
            <a:r>
              <a:rPr lang="it-IT" dirty="0" smtClean="0"/>
              <a:t>Avvio percorso con relativa comunicazione agli Organi competenti, avvio procedura Inail e monitoraggio in itinere con gestione documentazione relativa (fogli firma e relazione finale)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PROCEDURA MAP</a:t>
            </a:r>
          </a:p>
          <a:p>
            <a:r>
              <a:rPr lang="it-IT" dirty="0" smtClean="0"/>
              <a:t>Invio della richiesta da parte del legale o dell’interessato, via mail o telefono</a:t>
            </a:r>
          </a:p>
          <a:p>
            <a:r>
              <a:rPr lang="it-IT" dirty="0" smtClean="0"/>
              <a:t>Verifica dei requisiti formali (ammissibilità, reato, </a:t>
            </a:r>
            <a:r>
              <a:rPr lang="it-IT" dirty="0" err="1" smtClean="0"/>
              <a:t>as</a:t>
            </a:r>
            <a:r>
              <a:rPr lang="it-IT" dirty="0" smtClean="0"/>
              <a:t> UIEPE, data udienza)</a:t>
            </a:r>
          </a:p>
          <a:p>
            <a:r>
              <a:rPr lang="it-IT" dirty="0" smtClean="0"/>
              <a:t>Fissazione e svolgimento colloquio di filtro.</a:t>
            </a:r>
          </a:p>
          <a:p>
            <a:r>
              <a:rPr lang="it-IT" dirty="0" smtClean="0"/>
              <a:t>Ricerca della postazione specifica; colloquio di presentazione presso la stessa; invio disponibilità ad </a:t>
            </a:r>
            <a:r>
              <a:rPr lang="it-IT" dirty="0" err="1" smtClean="0"/>
              <a:t>as</a:t>
            </a:r>
            <a:r>
              <a:rPr lang="it-IT" dirty="0" smtClean="0"/>
              <a:t> UIEPE.</a:t>
            </a:r>
          </a:p>
          <a:p>
            <a:r>
              <a:rPr lang="it-IT" dirty="0" smtClean="0"/>
              <a:t>Attesa sottoscrizione programma; avvio percorso e procedura Inail; raccordo con la postazione interessata per supporto alla gestione del percorso e monitoraggio in itinere; gestione documentazione relativa (fogli firma e relazione finale); raccordo con UIEPE in caso di criticità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214422"/>
            <a:ext cx="7938164" cy="4654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 smtClean="0"/>
              <a:t>Postazioni Comune</a:t>
            </a:r>
          </a:p>
          <a:p>
            <a:r>
              <a:rPr lang="it-IT" u="sng" dirty="0" smtClean="0"/>
              <a:t>Direzione Welfare e Salute:</a:t>
            </a:r>
          </a:p>
          <a:p>
            <a:r>
              <a:rPr lang="it-IT" dirty="0" smtClean="0"/>
              <a:t>Area Residenzialità (RSA)</a:t>
            </a:r>
          </a:p>
          <a:p>
            <a:r>
              <a:rPr lang="it-IT" dirty="0" smtClean="0"/>
              <a:t>Area Diritti e Inclusione</a:t>
            </a:r>
          </a:p>
          <a:p>
            <a:r>
              <a:rPr lang="it-IT" dirty="0" smtClean="0"/>
              <a:t>Area Salute e Servizi di Comunità (</a:t>
            </a:r>
            <a:r>
              <a:rPr lang="it-IT" dirty="0" err="1" smtClean="0"/>
              <a:t>Celav</a:t>
            </a:r>
            <a:r>
              <a:rPr lang="it-IT" dirty="0" smtClean="0"/>
              <a:t>)</a:t>
            </a:r>
          </a:p>
          <a:p>
            <a:r>
              <a:rPr lang="it-IT" dirty="0" smtClean="0"/>
              <a:t>Area </a:t>
            </a:r>
            <a:r>
              <a:rPr lang="it-IT" dirty="0" err="1" smtClean="0"/>
              <a:t>Domiciliarità</a:t>
            </a:r>
            <a:r>
              <a:rPr lang="it-IT" dirty="0" smtClean="0"/>
              <a:t> (CDD e Piano Anticaldo)</a:t>
            </a:r>
          </a:p>
          <a:p>
            <a:r>
              <a:rPr lang="it-IT" u="sng" dirty="0" smtClean="0"/>
              <a:t>Direzione Educazione:</a:t>
            </a:r>
          </a:p>
          <a:p>
            <a:r>
              <a:rPr lang="it-IT" dirty="0" smtClean="0"/>
              <a:t>Area Servizi Scolastici ed Educativi</a:t>
            </a:r>
          </a:p>
          <a:p>
            <a:r>
              <a:rPr lang="it-IT" u="sng" dirty="0" smtClean="0"/>
              <a:t>Direzione Lavoro, Giovani e Sport:</a:t>
            </a:r>
          </a:p>
          <a:p>
            <a:r>
              <a:rPr lang="it-IT" dirty="0" smtClean="0"/>
              <a:t>Direzione di progetto promozione giovanile e transizione scuola lavoro (Informa giovani)</a:t>
            </a:r>
          </a:p>
          <a:p>
            <a:r>
              <a:rPr lang="it-IT" dirty="0" smtClean="0"/>
              <a:t>Area Sport turismo e qualità della vita (Centri Sportivi e Arena)</a:t>
            </a:r>
          </a:p>
          <a:p>
            <a:endParaRPr lang="it-IT" dirty="0" smtClean="0"/>
          </a:p>
          <a:p>
            <a:endParaRPr lang="it-IT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Il Servizio si occupa di intercettare le persone arrestate in attesa dell’udienza di convalida al fine di offrire un supporto immediato e di approfondire la situazione sociale del soggetto.</a:t>
            </a:r>
            <a:endParaRPr lang="it-IT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Direzione Cultura:</a:t>
            </a:r>
          </a:p>
          <a:p>
            <a:r>
              <a:rPr lang="it-IT" dirty="0" smtClean="0"/>
              <a:t>Area Biblioteche (</a:t>
            </a:r>
            <a:r>
              <a:rPr lang="it-IT" dirty="0" err="1" smtClean="0"/>
              <a:t>Biblioteche</a:t>
            </a:r>
            <a:r>
              <a:rPr lang="it-IT" dirty="0" smtClean="0"/>
              <a:t> Rionali, Biblioteca </a:t>
            </a:r>
            <a:r>
              <a:rPr lang="it-IT" dirty="0" err="1" smtClean="0"/>
              <a:t>Sormani</a:t>
            </a:r>
            <a:r>
              <a:rPr lang="it-IT" dirty="0" smtClean="0"/>
              <a:t>, Centro Servizi Biblioteche)</a:t>
            </a:r>
          </a:p>
          <a:p>
            <a:r>
              <a:rPr lang="it-IT" u="sng" dirty="0" smtClean="0"/>
              <a:t>Direzione Servizi Civici e Municipi:</a:t>
            </a:r>
          </a:p>
          <a:p>
            <a:r>
              <a:rPr lang="it-IT" dirty="0" smtClean="0"/>
              <a:t>Area Servizi Funebri e Cimiteriali</a:t>
            </a:r>
          </a:p>
          <a:p>
            <a:r>
              <a:rPr lang="it-IT" dirty="0" smtClean="0"/>
              <a:t>Area Municipi</a:t>
            </a:r>
          </a:p>
          <a:p>
            <a:r>
              <a:rPr lang="it-IT" u="sng" dirty="0" smtClean="0"/>
              <a:t>Direzione Verde e Ambiente:</a:t>
            </a:r>
          </a:p>
          <a:p>
            <a:r>
              <a:rPr lang="it-IT" dirty="0" smtClean="0"/>
              <a:t>Unità Tutela Animali (</a:t>
            </a:r>
            <a:r>
              <a:rPr lang="it-IT" dirty="0" err="1" smtClean="0"/>
              <a:t>Gattile</a:t>
            </a:r>
            <a:r>
              <a:rPr lang="it-IT" dirty="0" smtClean="0"/>
              <a:t> e Canile)</a:t>
            </a:r>
          </a:p>
          <a:p>
            <a:r>
              <a:rPr lang="it-IT" dirty="0" smtClean="0"/>
              <a:t>Area Verde, Agricoltura e Arredo Urbano (Museo Botanico e Vivaio)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357298"/>
            <a:ext cx="8081040" cy="451179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l’emergenza sanitaria</a:t>
            </a:r>
          </a:p>
          <a:p>
            <a:endParaRPr lang="it-IT" dirty="0" smtClean="0"/>
          </a:p>
          <a:p>
            <a:r>
              <a:rPr lang="it-IT" dirty="0" smtClean="0"/>
              <a:t>Il Servizio è sempre rimasto attivo attraverso canali mail e telefonici sia per informazione sia per la gestione dell’inevitabile interruzione dei percorsi in raccordo con l’utenza, le postazione e UIEPE.</a:t>
            </a:r>
          </a:p>
          <a:p>
            <a:r>
              <a:rPr lang="it-IT" dirty="0" smtClean="0"/>
              <a:t>Alcune postazioni sono tornate ad accogliere i percorsi LPU e MAP solo di recente (es. RSA)</a:t>
            </a:r>
          </a:p>
          <a:p>
            <a:r>
              <a:rPr lang="it-IT" dirty="0" smtClean="0"/>
              <a:t>Laddove è stato possibile si è proceduto ad una ricollocazione presso altra postazione.</a:t>
            </a:r>
          </a:p>
          <a:p>
            <a:r>
              <a:rPr lang="it-IT" dirty="0" smtClean="0"/>
              <a:t>Da uno sportello ad accesso libero si è passati ad uno aperto al pubblico su appuntamento.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B34E48B-16CF-4CBD-A659-CB7B06E00F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453FFA9-DAD9-402F-83BC-73ECBD18BA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smtClean="0"/>
              <a:t>L’equipe è composta da un coordinatore e da 3 assistenti sociali</a:t>
            </a:r>
          </a:p>
          <a:p>
            <a:endParaRPr lang="it-IT" sz="2800"/>
          </a:p>
          <a:p>
            <a:r>
              <a:rPr lang="it-IT" sz="2800" smtClean="0"/>
              <a:t>Il </a:t>
            </a:r>
            <a:r>
              <a:rPr lang="it-IT" sz="2800"/>
              <a:t>Presidio prevede la presenza di due assistenti sociali in copresenza dalle 9.00 alle 14.30 dal lunedì al venerdì e dalle 9.00 alle 14.00 il sabato presso i locali del Tribunale.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034002"/>
            <a:ext cx="8119864" cy="5275317"/>
          </a:xfrm>
        </p:spPr>
        <p:txBody>
          <a:bodyPr>
            <a:normAutofit/>
          </a:bodyPr>
          <a:lstStyle/>
          <a:p>
            <a:pPr algn="ctr"/>
            <a:r>
              <a:rPr lang="it-IT" sz="2800" b="1" smtClean="0"/>
              <a:t>L’intervista</a:t>
            </a:r>
          </a:p>
          <a:p>
            <a:pPr algn="ctr"/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446" y="2276872"/>
            <a:ext cx="3704827" cy="27804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268760"/>
            <a:ext cx="7827208" cy="4600334"/>
          </a:xfrm>
        </p:spPr>
        <p:txBody>
          <a:bodyPr/>
          <a:lstStyle/>
          <a:p>
            <a:r>
              <a:rPr lang="it-IT" smtClean="0"/>
              <a:t>entro 24/48 ore dall’arresto il soggetto viene condotto in Tribunale dalle F.O. per la convalida dell’arresto davanti al giudice.</a:t>
            </a:r>
          </a:p>
          <a:p>
            <a:r>
              <a:rPr lang="it-IT" smtClean="0"/>
              <a:t>Gli arrestati vengono portati nei sotterranei del Tribunale, dove vengono rinchiusi nelle celle in attesa dell’udienza.</a:t>
            </a:r>
          </a:p>
          <a:p>
            <a:r>
              <a:rPr lang="it-IT" smtClean="0"/>
              <a:t>in questa fase il Servizio va ad incontrare le persone e, attraverso le sbarre, offre a tutti un colloquio </a:t>
            </a:r>
          </a:p>
          <a:p>
            <a:r>
              <a:rPr lang="it-IT" smtClean="0"/>
              <a:t>peculiarità dell’intervento:</a:t>
            </a:r>
          </a:p>
          <a:p>
            <a:pPr lvl="2"/>
            <a:endParaRPr lang="it-IT"/>
          </a:p>
          <a:p>
            <a:pPr marL="1471400" lvl="8" indent="0">
              <a:buNone/>
            </a:pPr>
            <a:r>
              <a:rPr lang="it-IT" sz="2000" smtClean="0"/>
              <a:t>caratteristiche del setting</a:t>
            </a:r>
          </a:p>
          <a:p>
            <a:pPr marL="1471400" lvl="8" indent="0">
              <a:buNone/>
            </a:pPr>
            <a:endParaRPr lang="it-IT" sz="2000"/>
          </a:p>
          <a:p>
            <a:pPr marL="1471400" lvl="8" indent="0">
              <a:buNone/>
            </a:pPr>
            <a:endParaRPr lang="it-IT" sz="2000" smtClean="0"/>
          </a:p>
          <a:p>
            <a:pPr marL="1471400" lvl="8" indent="0">
              <a:buNone/>
            </a:pPr>
            <a:r>
              <a:rPr lang="it-IT" sz="2000" smtClean="0"/>
              <a:t>è il Servizio che si propone alla persona e non viceversa</a:t>
            </a:r>
          </a:p>
          <a:p>
            <a:pPr lvl="6"/>
            <a:endParaRPr lang="it-IT"/>
          </a:p>
        </p:txBody>
      </p:sp>
      <p:sp>
        <p:nvSpPr>
          <p:cNvPr id="3" name="Freccia a destra 2"/>
          <p:cNvSpPr/>
          <p:nvPr/>
        </p:nvSpPr>
        <p:spPr>
          <a:xfrm>
            <a:off x="755576" y="3967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727610" y="5013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8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96752"/>
            <a:ext cx="7971224" cy="4960374"/>
          </a:xfrm>
        </p:spPr>
        <p:txBody>
          <a:bodyPr>
            <a:normAutofit/>
          </a:bodyPr>
          <a:lstStyle/>
          <a:p>
            <a:pPr algn="ctr"/>
            <a:r>
              <a:rPr lang="it-IT" sz="2800" b="1" smtClean="0"/>
              <a:t>la consulenza orientativa</a:t>
            </a:r>
          </a:p>
          <a:p>
            <a:pPr marL="0" indent="0">
              <a:buNone/>
            </a:pPr>
            <a:r>
              <a:rPr lang="it-IT" smtClean="0"/>
              <a:t>Fornire </a:t>
            </a:r>
            <a:r>
              <a:rPr lang="it-IT" b="1"/>
              <a:t>informazioni di carattere generale </a:t>
            </a:r>
            <a:r>
              <a:rPr lang="it-IT"/>
              <a:t>che possono aiutare la persona nel percorso che dovrà affrontare </a:t>
            </a:r>
          </a:p>
          <a:p>
            <a:pPr marL="0" indent="0">
              <a:buNone/>
            </a:pPr>
            <a:r>
              <a:rPr lang="it-IT"/>
              <a:t>Offrire </a:t>
            </a:r>
            <a:r>
              <a:rPr lang="it-IT" b="1"/>
              <a:t>supporto di natura emotiva o pratica </a:t>
            </a:r>
            <a:r>
              <a:rPr lang="it-IT"/>
              <a:t>(es. contattare familiari, avvocati di fiducia e servizi competenti) soprattutto per le persone incensurate o straniere</a:t>
            </a:r>
          </a:p>
          <a:p>
            <a:pPr marL="0" indent="0">
              <a:buNone/>
            </a:pPr>
            <a:r>
              <a:rPr lang="it-IT" b="1"/>
              <a:t>Orientare</a:t>
            </a:r>
            <a:r>
              <a:rPr lang="it-IT"/>
              <a:t> le persone sulla base del bisogno espresso </a:t>
            </a:r>
            <a:r>
              <a:rPr lang="it-IT" b="1"/>
              <a:t>ai servizi di primo livello presenti sul </a:t>
            </a:r>
            <a:r>
              <a:rPr lang="it-IT" b="1" smtClean="0"/>
              <a:t>territorio</a:t>
            </a:r>
          </a:p>
          <a:p>
            <a:pPr marL="0" indent="0">
              <a:buNone/>
            </a:pPr>
            <a:endParaRPr lang="it-IT" b="1" smtClean="0"/>
          </a:p>
          <a:p>
            <a:pPr marL="0" indent="0">
              <a:buNone/>
            </a:pPr>
            <a:r>
              <a:rPr lang="it-IT" b="1"/>
              <a:t>	</a:t>
            </a:r>
            <a:r>
              <a:rPr lang="it-IT" b="1" smtClean="0"/>
              <a:t>	l’analisi del bisogno deve essere effettuata in tempi rapidi</a:t>
            </a:r>
            <a:endParaRPr lang="it-IT" b="1"/>
          </a:p>
          <a:p>
            <a:pPr marL="0" indent="0" algn="just">
              <a:buNone/>
            </a:pPr>
            <a:endParaRPr lang="it-IT" b="1"/>
          </a:p>
        </p:txBody>
      </p:sp>
      <p:sp>
        <p:nvSpPr>
          <p:cNvPr id="3" name="Freccia a destra 2"/>
          <p:cNvSpPr/>
          <p:nvPr/>
        </p:nvSpPr>
        <p:spPr>
          <a:xfrm>
            <a:off x="827584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27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1268760"/>
            <a:ext cx="7683192" cy="460033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la presa in carico</a:t>
            </a:r>
          </a:p>
          <a:p>
            <a:pPr algn="just"/>
            <a:r>
              <a:rPr lang="it-IT" sz="2400" dirty="0" smtClean="0"/>
              <a:t>Per i cittadini </a:t>
            </a:r>
            <a:r>
              <a:rPr lang="it-IT" sz="2400" dirty="0"/>
              <a:t>italiani o stranieri residenti nel Comune di Milano </a:t>
            </a:r>
            <a:r>
              <a:rPr lang="it-IT" sz="2400" dirty="0" smtClean="0"/>
              <a:t>il Servizio attiva una presa in carico per </a:t>
            </a:r>
            <a:r>
              <a:rPr lang="it-IT" sz="2400" dirty="0"/>
              <a:t>un progetto individualizzato di reinserimento sociale. </a:t>
            </a:r>
            <a:endParaRPr lang="it-IT" sz="2400" dirty="0" smtClean="0"/>
          </a:p>
          <a:p>
            <a:pPr algn="just"/>
            <a:r>
              <a:rPr lang="it-IT" sz="2400" dirty="0" smtClean="0"/>
              <a:t>Attenzione </a:t>
            </a:r>
            <a:r>
              <a:rPr lang="it-IT" sz="2400" dirty="0"/>
              <a:t>particolare viene rivolta ai giovani adulti, per cui viene attivata un’equipe multidisciplinare</a:t>
            </a:r>
            <a:r>
              <a:rPr lang="it-IT" sz="2400" dirty="0" smtClean="0"/>
              <a:t>.</a:t>
            </a:r>
            <a:endParaRPr lang="it-IT" sz="2400" b="1" dirty="0" smtClean="0"/>
          </a:p>
          <a:p>
            <a:pPr marL="384048" lvl="2" indent="0" algn="just">
              <a:buNone/>
            </a:pPr>
            <a:r>
              <a:rPr lang="it-IT" sz="2200" b="1" dirty="0" smtClean="0"/>
              <a:t>	</a:t>
            </a:r>
          </a:p>
          <a:p>
            <a:pPr marL="384048" lvl="2" indent="0" algn="just">
              <a:buNone/>
            </a:pPr>
            <a:r>
              <a:rPr lang="it-IT" sz="2200" b="1" dirty="0"/>
              <a:t>	</a:t>
            </a:r>
            <a:r>
              <a:rPr lang="it-IT" sz="2400" dirty="0" smtClean="0"/>
              <a:t>in questo caso viene redatta una </a:t>
            </a:r>
            <a:r>
              <a:rPr lang="it-IT" sz="2400" b="1" dirty="0" smtClean="0"/>
              <a:t>breve relazione</a:t>
            </a:r>
            <a:r>
              <a:rPr lang="it-IT" sz="2400" dirty="0" smtClean="0"/>
              <a:t> da 	consegnare in aula (tempi molto ridotti, informazioni 	parziali, ruolo di facilitatori)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19436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16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268760"/>
            <a:ext cx="7827208" cy="460033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dopo l’udienza di convalida ed in attesa dell’udienza di rinvio si avvia un </a:t>
            </a:r>
            <a:r>
              <a:rPr lang="it-IT" sz="2800" b="1" dirty="0" smtClean="0"/>
              <a:t>ciclo di colloqui </a:t>
            </a:r>
            <a:r>
              <a:rPr lang="it-IT" sz="2800" dirty="0" smtClean="0"/>
              <a:t>finalizzati a:</a:t>
            </a:r>
          </a:p>
          <a:p>
            <a:pPr marL="0" indent="0">
              <a:buNone/>
            </a:pPr>
            <a:r>
              <a:rPr lang="it-IT" sz="2800" dirty="0" smtClean="0"/>
              <a:t>approfondire il contesto sociale</a:t>
            </a:r>
          </a:p>
          <a:p>
            <a:pPr marL="0" indent="0">
              <a:buNone/>
            </a:pPr>
            <a:r>
              <a:rPr lang="it-IT" sz="2800" dirty="0" smtClean="0"/>
              <a:t>le circostanze che hanno portato alla commissione del reato</a:t>
            </a:r>
          </a:p>
          <a:p>
            <a:pPr marL="0" indent="0">
              <a:buNone/>
            </a:pPr>
            <a:r>
              <a:rPr lang="it-IT" sz="2800" dirty="0" smtClean="0"/>
              <a:t>la necessità di attivare servizi competenti o di fare rete con quelli già attivi</a:t>
            </a:r>
          </a:p>
          <a:p>
            <a:pPr marL="0" indent="0">
              <a:buNone/>
            </a:pPr>
            <a:r>
              <a:rPr lang="it-IT" sz="2800" dirty="0"/>
              <a:t>	 </a:t>
            </a:r>
            <a:r>
              <a:rPr lang="it-IT" sz="2800" dirty="0" smtClean="0"/>
              <a:t>  redazione di una </a:t>
            </a:r>
            <a:r>
              <a:rPr lang="it-IT" sz="2800" b="1" dirty="0" smtClean="0"/>
              <a:t>relazione approfondita </a:t>
            </a:r>
            <a:r>
              <a:rPr lang="it-IT" sz="2800" dirty="0" smtClean="0"/>
              <a:t>da 	   depositare per l’udienza di rinvio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542621" y="465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340768"/>
            <a:ext cx="8043232" cy="4528326"/>
          </a:xfrm>
        </p:spPr>
        <p:txBody>
          <a:bodyPr>
            <a:normAutofit lnSpcReduction="10000"/>
          </a:bodyPr>
          <a:lstStyle/>
          <a:p>
            <a:r>
              <a:rPr lang="it-IT" smtClean="0"/>
              <a:t>la presa in carico prosegue nei seguenti casi:</a:t>
            </a:r>
          </a:p>
          <a:p>
            <a:r>
              <a:rPr lang="it-IT" smtClean="0"/>
              <a:t>invio ad un servizio competente: ciò permette alla persona di sentirsi supportata in nuovo percorso e al servizio di avere un interlocutore istituzionale</a:t>
            </a:r>
          </a:p>
          <a:p>
            <a:r>
              <a:rPr lang="it-IT" smtClean="0"/>
              <a:t>ammissione alla MAP: ex l.67/2014 il procedimento penale viene sospeso e viene sottoposto al giudice un programma che prevede la prestazione di Lavori di Pubblica Utilità, che deve essere approvato e poi monitorato da UIEPE</a:t>
            </a:r>
          </a:p>
          <a:p>
            <a:pPr lvl="4"/>
            <a:r>
              <a:rPr lang="it-IT" sz="2000" smtClean="0"/>
              <a:t>si supporta la persona nella ricerca dell’ente e nella presentazione a colloquio</a:t>
            </a:r>
          </a:p>
          <a:p>
            <a:pPr lvl="4"/>
            <a:endParaRPr lang="it-IT" sz="2000" smtClean="0"/>
          </a:p>
          <a:p>
            <a:pPr lvl="4"/>
            <a:r>
              <a:rPr lang="it-IT" sz="2000" smtClean="0"/>
              <a:t>si monitora in collaborazione con l’avvocato e con UIEPE che le procedure siano espletate correttamente</a:t>
            </a:r>
          </a:p>
          <a:p>
            <a:pPr lvl="4"/>
            <a:endParaRPr lang="it-IT" sz="2000" smtClean="0"/>
          </a:p>
          <a:p>
            <a:pPr lvl="4"/>
            <a:r>
              <a:rPr lang="it-IT" sz="2000" smtClean="0"/>
              <a:t>si mappano le risorse presenti sul territorio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84604" y="3717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84604" y="45451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84604" y="5384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1062</Words>
  <Application>Microsoft Office PowerPoint</Application>
  <PresentationFormat>Presentazione su schermo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CELAV</dc:title>
  <dc:creator>Alex Cedro</dc:creator>
  <cp:lastModifiedBy>Monica Gasparini</cp:lastModifiedBy>
  <cp:revision>106</cp:revision>
  <dcterms:created xsi:type="dcterms:W3CDTF">2022-04-27T08:16:02Z</dcterms:created>
  <dcterms:modified xsi:type="dcterms:W3CDTF">2022-05-23T14:12:47Z</dcterms:modified>
</cp:coreProperties>
</file>